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26" r:id="rId1"/>
  </p:sldMasterIdLst>
  <p:notesMasterIdLst>
    <p:notesMasterId r:id="rId31"/>
  </p:notesMasterIdLst>
  <p:sldIdLst>
    <p:sldId id="256" r:id="rId2"/>
    <p:sldId id="259" r:id="rId3"/>
    <p:sldId id="258" r:id="rId4"/>
    <p:sldId id="260" r:id="rId5"/>
    <p:sldId id="275" r:id="rId6"/>
    <p:sldId id="261" r:id="rId7"/>
    <p:sldId id="262" r:id="rId8"/>
    <p:sldId id="266" r:id="rId9"/>
    <p:sldId id="267" r:id="rId10"/>
    <p:sldId id="284" r:id="rId11"/>
    <p:sldId id="283" r:id="rId12"/>
    <p:sldId id="280" r:id="rId13"/>
    <p:sldId id="273" r:id="rId14"/>
    <p:sldId id="264" r:id="rId15"/>
    <p:sldId id="276" r:id="rId16"/>
    <p:sldId id="265" r:id="rId17"/>
    <p:sldId id="292" r:id="rId18"/>
    <p:sldId id="277" r:id="rId19"/>
    <p:sldId id="293" r:id="rId20"/>
    <p:sldId id="257" r:id="rId21"/>
    <p:sldId id="288" r:id="rId22"/>
    <p:sldId id="289" r:id="rId23"/>
    <p:sldId id="290" r:id="rId24"/>
    <p:sldId id="287" r:id="rId25"/>
    <p:sldId id="291" r:id="rId26"/>
    <p:sldId id="294" r:id="rId27"/>
    <p:sldId id="272" r:id="rId28"/>
    <p:sldId id="279" r:id="rId29"/>
    <p:sldId id="27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89366A-8F9C-E547-BBD1-CF5ABA0158E4}" v="756" dt="2021-04-14T13:56:01.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1"/>
    <p:restoredTop sz="78891"/>
  </p:normalViewPr>
  <p:slideViewPr>
    <p:cSldViewPr snapToGrid="0" snapToObjects="1">
      <p:cViewPr varScale="1">
        <p:scale>
          <a:sx n="87" d="100"/>
          <a:sy n="87" d="100"/>
        </p:scale>
        <p:origin x="18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004C3-94B6-442E-AA4D-3E5CA601EF82}"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88412CBC-62D5-48F3-A3DE-BC5F4E60AAE2}">
      <dgm:prSet/>
      <dgm:spPr/>
      <dgm:t>
        <a:bodyPr/>
        <a:lstStyle/>
        <a:p>
          <a:r>
            <a:rPr lang="en-US" dirty="0"/>
            <a:t>These are not surface-level changes; they require renegotiations of what we see as the purpose and responsibility of our institutions.</a:t>
          </a:r>
        </a:p>
      </dgm:t>
    </dgm:pt>
    <dgm:pt modelId="{6F82A2DD-6BC4-4505-A237-12595E36BD25}" type="parTrans" cxnId="{8968BCFD-1C3D-40AE-AD62-9235AD608263}">
      <dgm:prSet/>
      <dgm:spPr/>
      <dgm:t>
        <a:bodyPr/>
        <a:lstStyle/>
        <a:p>
          <a:endParaRPr lang="en-US"/>
        </a:p>
      </dgm:t>
    </dgm:pt>
    <dgm:pt modelId="{6E50C334-BE82-46C8-BDEE-7BB6CDE9054B}" type="sibTrans" cxnId="{8968BCFD-1C3D-40AE-AD62-9235AD608263}">
      <dgm:prSet/>
      <dgm:spPr/>
      <dgm:t>
        <a:bodyPr/>
        <a:lstStyle/>
        <a:p>
          <a:endParaRPr lang="en-US"/>
        </a:p>
      </dgm:t>
    </dgm:pt>
    <dgm:pt modelId="{0AB9F81C-2571-4CC5-816F-85FAA2EC3CB7}">
      <dgm:prSet/>
      <dgm:spPr/>
      <dgm:t>
        <a:bodyPr/>
        <a:lstStyle/>
        <a:p>
          <a:r>
            <a:rPr lang="en-US"/>
            <a:t>This is more than a wellness webinar series and a cancelled contract.</a:t>
          </a:r>
        </a:p>
      </dgm:t>
    </dgm:pt>
    <dgm:pt modelId="{4AD249A9-D70B-4850-A33D-FE4288C96142}" type="parTrans" cxnId="{1191E5A0-DB15-41C2-B58F-3E61FB50B518}">
      <dgm:prSet/>
      <dgm:spPr/>
      <dgm:t>
        <a:bodyPr/>
        <a:lstStyle/>
        <a:p>
          <a:endParaRPr lang="en-US"/>
        </a:p>
      </dgm:t>
    </dgm:pt>
    <dgm:pt modelId="{61C0D054-4520-4EA7-AD0F-1E38F2B9F2A0}" type="sibTrans" cxnId="{1191E5A0-DB15-41C2-B58F-3E61FB50B518}">
      <dgm:prSet/>
      <dgm:spPr/>
      <dgm:t>
        <a:bodyPr/>
        <a:lstStyle/>
        <a:p>
          <a:endParaRPr lang="en-US"/>
        </a:p>
      </dgm:t>
    </dgm:pt>
    <dgm:pt modelId="{B39B044F-88F9-4DBA-A51F-B6977A5F3536}">
      <dgm:prSet/>
      <dgm:spPr/>
      <dgm:t>
        <a:bodyPr/>
        <a:lstStyle/>
        <a:p>
          <a:r>
            <a:rPr lang="en-US" dirty="0"/>
            <a:t>What is care when it considers institutional responsibility?</a:t>
          </a:r>
        </a:p>
      </dgm:t>
    </dgm:pt>
    <dgm:pt modelId="{987D5EAC-E7EB-46BD-BA3F-1D871043AB94}" type="parTrans" cxnId="{54A9F52E-471F-4306-BEC7-AE06B01AB893}">
      <dgm:prSet/>
      <dgm:spPr/>
      <dgm:t>
        <a:bodyPr/>
        <a:lstStyle/>
        <a:p>
          <a:endParaRPr lang="en-US"/>
        </a:p>
      </dgm:t>
    </dgm:pt>
    <dgm:pt modelId="{2548BBDE-330B-4843-AA12-D16A7DF033C5}" type="sibTrans" cxnId="{54A9F52E-471F-4306-BEC7-AE06B01AB893}">
      <dgm:prSet/>
      <dgm:spPr/>
      <dgm:t>
        <a:bodyPr/>
        <a:lstStyle/>
        <a:p>
          <a:endParaRPr lang="en-US"/>
        </a:p>
      </dgm:t>
    </dgm:pt>
    <dgm:pt modelId="{D332D62B-7F1C-4B64-B9D8-1B545D850A3B}">
      <dgm:prSet/>
      <dgm:spPr/>
      <dgm:t>
        <a:bodyPr/>
        <a:lstStyle/>
        <a:p>
          <a:r>
            <a:rPr lang="en-US"/>
            <a:t>What is a classroom without compliance?</a:t>
          </a:r>
        </a:p>
      </dgm:t>
    </dgm:pt>
    <dgm:pt modelId="{D8072456-62A6-45C9-9A64-5052F02F25F9}" type="parTrans" cxnId="{8BE84462-0253-4A78-B2B2-2B7091933134}">
      <dgm:prSet/>
      <dgm:spPr/>
      <dgm:t>
        <a:bodyPr/>
        <a:lstStyle/>
        <a:p>
          <a:endParaRPr lang="en-US"/>
        </a:p>
      </dgm:t>
    </dgm:pt>
    <dgm:pt modelId="{4FB45980-A83B-4EEA-BED6-8BE9655651EE}" type="sibTrans" cxnId="{8BE84462-0253-4A78-B2B2-2B7091933134}">
      <dgm:prSet/>
      <dgm:spPr/>
      <dgm:t>
        <a:bodyPr/>
        <a:lstStyle/>
        <a:p>
          <a:endParaRPr lang="en-US"/>
        </a:p>
      </dgm:t>
    </dgm:pt>
    <dgm:pt modelId="{76A51C2C-410D-084C-8CF5-113733BB9489}" type="pres">
      <dgm:prSet presAssocID="{F9E004C3-94B6-442E-AA4D-3E5CA601EF82}" presName="Name0" presStyleCnt="0">
        <dgm:presLayoutVars>
          <dgm:dir/>
          <dgm:animLvl val="lvl"/>
          <dgm:resizeHandles val="exact"/>
        </dgm:presLayoutVars>
      </dgm:prSet>
      <dgm:spPr/>
    </dgm:pt>
    <dgm:pt modelId="{932150D1-FD71-D14B-811C-BF23EF1381F0}" type="pres">
      <dgm:prSet presAssocID="{0AB9F81C-2571-4CC5-816F-85FAA2EC3CB7}" presName="boxAndChildren" presStyleCnt="0"/>
      <dgm:spPr/>
    </dgm:pt>
    <dgm:pt modelId="{2B493105-458F-8145-B2C8-EB1E596704CF}" type="pres">
      <dgm:prSet presAssocID="{0AB9F81C-2571-4CC5-816F-85FAA2EC3CB7}" presName="parentTextBox" presStyleLbl="node1" presStyleIdx="0" presStyleCnt="2"/>
      <dgm:spPr/>
    </dgm:pt>
    <dgm:pt modelId="{B21B62C8-654A-3A41-8C17-BFD192D8A25E}" type="pres">
      <dgm:prSet presAssocID="{0AB9F81C-2571-4CC5-816F-85FAA2EC3CB7}" presName="entireBox" presStyleLbl="node1" presStyleIdx="0" presStyleCnt="2"/>
      <dgm:spPr/>
    </dgm:pt>
    <dgm:pt modelId="{B6096D3D-94A8-CB40-A380-FFCC20EA8A7D}" type="pres">
      <dgm:prSet presAssocID="{0AB9F81C-2571-4CC5-816F-85FAA2EC3CB7}" presName="descendantBox" presStyleCnt="0"/>
      <dgm:spPr/>
    </dgm:pt>
    <dgm:pt modelId="{6C8A0F3B-8753-5140-80F6-4F69EA9C2562}" type="pres">
      <dgm:prSet presAssocID="{B39B044F-88F9-4DBA-A51F-B6977A5F3536}" presName="childTextBox" presStyleLbl="fgAccFollowNode1" presStyleIdx="0" presStyleCnt="2">
        <dgm:presLayoutVars>
          <dgm:bulletEnabled val="1"/>
        </dgm:presLayoutVars>
      </dgm:prSet>
      <dgm:spPr/>
    </dgm:pt>
    <dgm:pt modelId="{5324E5F8-54C2-4E49-B1D4-6DC358BB5D78}" type="pres">
      <dgm:prSet presAssocID="{D332D62B-7F1C-4B64-B9D8-1B545D850A3B}" presName="childTextBox" presStyleLbl="fgAccFollowNode1" presStyleIdx="1" presStyleCnt="2">
        <dgm:presLayoutVars>
          <dgm:bulletEnabled val="1"/>
        </dgm:presLayoutVars>
      </dgm:prSet>
      <dgm:spPr/>
    </dgm:pt>
    <dgm:pt modelId="{509D6A8E-6D69-8440-95C4-C2CF91D02AE0}" type="pres">
      <dgm:prSet presAssocID="{6E50C334-BE82-46C8-BDEE-7BB6CDE9054B}" presName="sp" presStyleCnt="0"/>
      <dgm:spPr/>
    </dgm:pt>
    <dgm:pt modelId="{FEE22573-3E52-A347-AB41-DB81393A2B28}" type="pres">
      <dgm:prSet presAssocID="{88412CBC-62D5-48F3-A3DE-BC5F4E60AAE2}" presName="arrowAndChildren" presStyleCnt="0"/>
      <dgm:spPr/>
    </dgm:pt>
    <dgm:pt modelId="{99CE6239-5948-E347-845B-B2AE2292AD8D}" type="pres">
      <dgm:prSet presAssocID="{88412CBC-62D5-48F3-A3DE-BC5F4E60AAE2}" presName="parentTextArrow" presStyleLbl="node1" presStyleIdx="1" presStyleCnt="2"/>
      <dgm:spPr/>
    </dgm:pt>
  </dgm:ptLst>
  <dgm:cxnLst>
    <dgm:cxn modelId="{4CA43C22-2CCD-3845-9A12-0947558DC586}" type="presOf" srcId="{88412CBC-62D5-48F3-A3DE-BC5F4E60AAE2}" destId="{99CE6239-5948-E347-845B-B2AE2292AD8D}" srcOrd="0" destOrd="0" presId="urn:microsoft.com/office/officeart/2005/8/layout/process4"/>
    <dgm:cxn modelId="{54A9F52E-471F-4306-BEC7-AE06B01AB893}" srcId="{0AB9F81C-2571-4CC5-816F-85FAA2EC3CB7}" destId="{B39B044F-88F9-4DBA-A51F-B6977A5F3536}" srcOrd="0" destOrd="0" parTransId="{987D5EAC-E7EB-46BD-BA3F-1D871043AB94}" sibTransId="{2548BBDE-330B-4843-AA12-D16A7DF033C5}"/>
    <dgm:cxn modelId="{27A71955-E479-6A4D-9958-0BC22191C54B}" type="presOf" srcId="{0AB9F81C-2571-4CC5-816F-85FAA2EC3CB7}" destId="{B21B62C8-654A-3A41-8C17-BFD192D8A25E}" srcOrd="1" destOrd="0" presId="urn:microsoft.com/office/officeart/2005/8/layout/process4"/>
    <dgm:cxn modelId="{8BE84462-0253-4A78-B2B2-2B7091933134}" srcId="{0AB9F81C-2571-4CC5-816F-85FAA2EC3CB7}" destId="{D332D62B-7F1C-4B64-B9D8-1B545D850A3B}" srcOrd="1" destOrd="0" parTransId="{D8072456-62A6-45C9-9A64-5052F02F25F9}" sibTransId="{4FB45980-A83B-4EEA-BED6-8BE9655651EE}"/>
    <dgm:cxn modelId="{1191E5A0-DB15-41C2-B58F-3E61FB50B518}" srcId="{F9E004C3-94B6-442E-AA4D-3E5CA601EF82}" destId="{0AB9F81C-2571-4CC5-816F-85FAA2EC3CB7}" srcOrd="1" destOrd="0" parTransId="{4AD249A9-D70B-4850-A33D-FE4288C96142}" sibTransId="{61C0D054-4520-4EA7-AD0F-1E38F2B9F2A0}"/>
    <dgm:cxn modelId="{E93FF2C6-F09F-3A4D-B1AF-D412EC97D840}" type="presOf" srcId="{D332D62B-7F1C-4B64-B9D8-1B545D850A3B}" destId="{5324E5F8-54C2-4E49-B1D4-6DC358BB5D78}" srcOrd="0" destOrd="0" presId="urn:microsoft.com/office/officeart/2005/8/layout/process4"/>
    <dgm:cxn modelId="{CB0963DE-08C3-DC4E-902C-672314A31316}" type="presOf" srcId="{0AB9F81C-2571-4CC5-816F-85FAA2EC3CB7}" destId="{2B493105-458F-8145-B2C8-EB1E596704CF}" srcOrd="0" destOrd="0" presId="urn:microsoft.com/office/officeart/2005/8/layout/process4"/>
    <dgm:cxn modelId="{125D69EF-FEAC-894E-8099-5DE72AEC7D81}" type="presOf" srcId="{B39B044F-88F9-4DBA-A51F-B6977A5F3536}" destId="{6C8A0F3B-8753-5140-80F6-4F69EA9C2562}" srcOrd="0" destOrd="0" presId="urn:microsoft.com/office/officeart/2005/8/layout/process4"/>
    <dgm:cxn modelId="{BB7BFFFC-58CF-2040-B8AF-89CE0FA07E39}" type="presOf" srcId="{F9E004C3-94B6-442E-AA4D-3E5CA601EF82}" destId="{76A51C2C-410D-084C-8CF5-113733BB9489}" srcOrd="0" destOrd="0" presId="urn:microsoft.com/office/officeart/2005/8/layout/process4"/>
    <dgm:cxn modelId="{8968BCFD-1C3D-40AE-AD62-9235AD608263}" srcId="{F9E004C3-94B6-442E-AA4D-3E5CA601EF82}" destId="{88412CBC-62D5-48F3-A3DE-BC5F4E60AAE2}" srcOrd="0" destOrd="0" parTransId="{6F82A2DD-6BC4-4505-A237-12595E36BD25}" sibTransId="{6E50C334-BE82-46C8-BDEE-7BB6CDE9054B}"/>
    <dgm:cxn modelId="{9B1875EB-81E2-E145-8279-B4E9BC3855FB}" type="presParOf" srcId="{76A51C2C-410D-084C-8CF5-113733BB9489}" destId="{932150D1-FD71-D14B-811C-BF23EF1381F0}" srcOrd="0" destOrd="0" presId="urn:microsoft.com/office/officeart/2005/8/layout/process4"/>
    <dgm:cxn modelId="{CECD7939-406B-D642-8CA6-6D445ADF0E6F}" type="presParOf" srcId="{932150D1-FD71-D14B-811C-BF23EF1381F0}" destId="{2B493105-458F-8145-B2C8-EB1E596704CF}" srcOrd="0" destOrd="0" presId="urn:microsoft.com/office/officeart/2005/8/layout/process4"/>
    <dgm:cxn modelId="{60ACDD16-9DC7-A748-A56F-568AB1B5027E}" type="presParOf" srcId="{932150D1-FD71-D14B-811C-BF23EF1381F0}" destId="{B21B62C8-654A-3A41-8C17-BFD192D8A25E}" srcOrd="1" destOrd="0" presId="urn:microsoft.com/office/officeart/2005/8/layout/process4"/>
    <dgm:cxn modelId="{55181D6C-376C-C644-B27B-4D635939C3AA}" type="presParOf" srcId="{932150D1-FD71-D14B-811C-BF23EF1381F0}" destId="{B6096D3D-94A8-CB40-A380-FFCC20EA8A7D}" srcOrd="2" destOrd="0" presId="urn:microsoft.com/office/officeart/2005/8/layout/process4"/>
    <dgm:cxn modelId="{D4EF09C5-70DF-2545-A503-FF3310E62BE4}" type="presParOf" srcId="{B6096D3D-94A8-CB40-A380-FFCC20EA8A7D}" destId="{6C8A0F3B-8753-5140-80F6-4F69EA9C2562}" srcOrd="0" destOrd="0" presId="urn:microsoft.com/office/officeart/2005/8/layout/process4"/>
    <dgm:cxn modelId="{C521060D-3F39-4845-A005-957BFDF37E64}" type="presParOf" srcId="{B6096D3D-94A8-CB40-A380-FFCC20EA8A7D}" destId="{5324E5F8-54C2-4E49-B1D4-6DC358BB5D78}" srcOrd="1" destOrd="0" presId="urn:microsoft.com/office/officeart/2005/8/layout/process4"/>
    <dgm:cxn modelId="{E0808C41-4D96-0747-BBA9-653FEAD6E989}" type="presParOf" srcId="{76A51C2C-410D-084C-8CF5-113733BB9489}" destId="{509D6A8E-6D69-8440-95C4-C2CF91D02AE0}" srcOrd="1" destOrd="0" presId="urn:microsoft.com/office/officeart/2005/8/layout/process4"/>
    <dgm:cxn modelId="{0C9CE55C-52F6-764D-BD65-C7DE20FD3D1F}" type="presParOf" srcId="{76A51C2C-410D-084C-8CF5-113733BB9489}" destId="{FEE22573-3E52-A347-AB41-DB81393A2B28}" srcOrd="2" destOrd="0" presId="urn:microsoft.com/office/officeart/2005/8/layout/process4"/>
    <dgm:cxn modelId="{16EC861A-0F17-6441-8C8B-B23B5C741A21}" type="presParOf" srcId="{FEE22573-3E52-A347-AB41-DB81393A2B28}" destId="{99CE6239-5948-E347-845B-B2AE2292AD8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369E9C-3341-499F-9A03-818658CCC44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FC7C42F-87FE-4420-AB58-51B80830A7D4}">
      <dgm:prSet/>
      <dgm:spPr/>
      <dgm:t>
        <a:bodyPr/>
        <a:lstStyle/>
        <a:p>
          <a:pPr>
            <a:lnSpc>
              <a:spcPct val="100000"/>
            </a:lnSpc>
          </a:pPr>
          <a:r>
            <a:rPr lang="en-US" dirty="0"/>
            <a:t>We will build our universities on – and value – care.</a:t>
          </a:r>
        </a:p>
      </dgm:t>
    </dgm:pt>
    <dgm:pt modelId="{A0718CFC-8875-4607-94C0-132520928147}" type="parTrans" cxnId="{3EAB5E33-C172-4DFA-99C8-AC5EE3EB8D89}">
      <dgm:prSet/>
      <dgm:spPr/>
      <dgm:t>
        <a:bodyPr/>
        <a:lstStyle/>
        <a:p>
          <a:endParaRPr lang="en-US"/>
        </a:p>
      </dgm:t>
    </dgm:pt>
    <dgm:pt modelId="{D6F504D4-298B-485B-ACEF-7A6DB8880AAD}" type="sibTrans" cxnId="{3EAB5E33-C172-4DFA-99C8-AC5EE3EB8D89}">
      <dgm:prSet/>
      <dgm:spPr/>
      <dgm:t>
        <a:bodyPr/>
        <a:lstStyle/>
        <a:p>
          <a:endParaRPr lang="en-US"/>
        </a:p>
      </dgm:t>
    </dgm:pt>
    <dgm:pt modelId="{10FD44CE-3EBB-4104-93D0-5BF0536CEB9A}">
      <dgm:prSet/>
      <dgm:spPr/>
      <dgm:t>
        <a:bodyPr/>
        <a:lstStyle/>
        <a:p>
          <a:pPr>
            <a:lnSpc>
              <a:spcPct val="100000"/>
            </a:lnSpc>
          </a:pPr>
          <a:r>
            <a:rPr lang="en-US" dirty="0"/>
            <a:t>We will </a:t>
          </a:r>
          <a:r>
            <a:rPr lang="en-US" dirty="0" err="1"/>
            <a:t>centre</a:t>
          </a:r>
          <a:r>
            <a:rPr lang="en-US" dirty="0"/>
            <a:t> issues of access and equity in everything we do.</a:t>
          </a:r>
        </a:p>
      </dgm:t>
    </dgm:pt>
    <dgm:pt modelId="{7C52566A-896C-406A-8C7F-54853A3C13F2}" type="parTrans" cxnId="{57A3755C-2B2F-463D-9479-528A43D2EED7}">
      <dgm:prSet/>
      <dgm:spPr/>
      <dgm:t>
        <a:bodyPr/>
        <a:lstStyle/>
        <a:p>
          <a:endParaRPr lang="en-US"/>
        </a:p>
      </dgm:t>
    </dgm:pt>
    <dgm:pt modelId="{BAA8EEF7-AC54-4B1B-83FE-E5E16606B7DE}" type="sibTrans" cxnId="{57A3755C-2B2F-463D-9479-528A43D2EED7}">
      <dgm:prSet/>
      <dgm:spPr/>
      <dgm:t>
        <a:bodyPr/>
        <a:lstStyle/>
        <a:p>
          <a:endParaRPr lang="en-US"/>
        </a:p>
      </dgm:t>
    </dgm:pt>
    <dgm:pt modelId="{2C0CDB68-C754-4891-98F2-046167A94D8B}">
      <dgm:prSet/>
      <dgm:spPr/>
      <dgm:t>
        <a:bodyPr/>
        <a:lstStyle/>
        <a:p>
          <a:pPr>
            <a:lnSpc>
              <a:spcPct val="100000"/>
            </a:lnSpc>
          </a:pPr>
          <a:r>
            <a:rPr lang="en-US" dirty="0"/>
            <a:t>We will extend grace and understand that we are likewise entitled to grace.</a:t>
          </a:r>
        </a:p>
      </dgm:t>
    </dgm:pt>
    <dgm:pt modelId="{F6E3898E-2BC7-45CE-AFB5-990268340B34}" type="parTrans" cxnId="{E78454E1-4283-4309-B417-05C07BCB0C86}">
      <dgm:prSet/>
      <dgm:spPr/>
      <dgm:t>
        <a:bodyPr/>
        <a:lstStyle/>
        <a:p>
          <a:endParaRPr lang="en-US"/>
        </a:p>
      </dgm:t>
    </dgm:pt>
    <dgm:pt modelId="{FEC1011E-7697-473B-B289-06F35CD5D182}" type="sibTrans" cxnId="{E78454E1-4283-4309-B417-05C07BCB0C86}">
      <dgm:prSet/>
      <dgm:spPr/>
      <dgm:t>
        <a:bodyPr/>
        <a:lstStyle/>
        <a:p>
          <a:endParaRPr lang="en-US"/>
        </a:p>
      </dgm:t>
    </dgm:pt>
    <dgm:pt modelId="{ADBD1A9C-F284-45C4-9209-F6F15F6E3939}">
      <dgm:prSet/>
      <dgm:spPr/>
      <dgm:t>
        <a:bodyPr/>
        <a:lstStyle/>
        <a:p>
          <a:pPr>
            <a:lnSpc>
              <a:spcPct val="100000"/>
            </a:lnSpc>
          </a:pPr>
          <a:r>
            <a:rPr lang="en-US"/>
            <a:t>We will expect – and where necessary, demand – that our institutions respect the work of teaching and learning.</a:t>
          </a:r>
        </a:p>
      </dgm:t>
    </dgm:pt>
    <dgm:pt modelId="{4015D085-3ACC-448E-9920-3212DAE83626}" type="parTrans" cxnId="{27269702-A494-4869-B371-A1575A3C655F}">
      <dgm:prSet/>
      <dgm:spPr/>
      <dgm:t>
        <a:bodyPr/>
        <a:lstStyle/>
        <a:p>
          <a:endParaRPr lang="en-US"/>
        </a:p>
      </dgm:t>
    </dgm:pt>
    <dgm:pt modelId="{94702A7D-DA2D-4EDA-A115-58AB5F6FEA45}" type="sibTrans" cxnId="{27269702-A494-4869-B371-A1575A3C655F}">
      <dgm:prSet/>
      <dgm:spPr/>
      <dgm:t>
        <a:bodyPr/>
        <a:lstStyle/>
        <a:p>
          <a:endParaRPr lang="en-US"/>
        </a:p>
      </dgm:t>
    </dgm:pt>
    <dgm:pt modelId="{7D10E322-C0C3-43EA-8087-0DDE4D7FFEC9}">
      <dgm:prSet/>
      <dgm:spPr/>
      <dgm:t>
        <a:bodyPr/>
        <a:lstStyle/>
        <a:p>
          <a:pPr>
            <a:lnSpc>
              <a:spcPct val="100000"/>
            </a:lnSpc>
          </a:pPr>
          <a:r>
            <a:rPr lang="en-US" dirty="0"/>
            <a:t>We will respect and celebrate the expertise within our walls.</a:t>
          </a:r>
        </a:p>
      </dgm:t>
    </dgm:pt>
    <dgm:pt modelId="{2E9C698F-2D06-4638-989B-8F0971FEC4FA}" type="parTrans" cxnId="{D3D1D410-8C86-4CB0-BAD1-395D4A2B4B85}">
      <dgm:prSet/>
      <dgm:spPr/>
      <dgm:t>
        <a:bodyPr/>
        <a:lstStyle/>
        <a:p>
          <a:endParaRPr lang="en-US"/>
        </a:p>
      </dgm:t>
    </dgm:pt>
    <dgm:pt modelId="{75AE172B-41F9-4365-99B8-613E36AC8F88}" type="sibTrans" cxnId="{D3D1D410-8C86-4CB0-BAD1-395D4A2B4B85}">
      <dgm:prSet/>
      <dgm:spPr/>
      <dgm:t>
        <a:bodyPr/>
        <a:lstStyle/>
        <a:p>
          <a:endParaRPr lang="en-US"/>
        </a:p>
      </dgm:t>
    </dgm:pt>
    <dgm:pt modelId="{174BF4D0-FC94-4512-946A-6A628E241487}">
      <dgm:prSet/>
      <dgm:spPr/>
      <dgm:t>
        <a:bodyPr/>
        <a:lstStyle/>
        <a:p>
          <a:pPr>
            <a:lnSpc>
              <a:spcPct val="100000"/>
            </a:lnSpc>
          </a:pPr>
          <a:r>
            <a:rPr lang="en-US" dirty="0"/>
            <a:t>We will trust our students and each other.</a:t>
          </a:r>
        </a:p>
      </dgm:t>
    </dgm:pt>
    <dgm:pt modelId="{50604ACA-EB5D-48C4-AF1F-8DE5DA6D64DB}" type="parTrans" cxnId="{76BCD40F-C374-44D6-9736-8A7FBA22A976}">
      <dgm:prSet/>
      <dgm:spPr/>
      <dgm:t>
        <a:bodyPr/>
        <a:lstStyle/>
        <a:p>
          <a:endParaRPr lang="en-US"/>
        </a:p>
      </dgm:t>
    </dgm:pt>
    <dgm:pt modelId="{976C2024-5CC8-4E21-A4AB-FD295B60FBD7}" type="sibTrans" cxnId="{76BCD40F-C374-44D6-9736-8A7FBA22A976}">
      <dgm:prSet/>
      <dgm:spPr/>
      <dgm:t>
        <a:bodyPr/>
        <a:lstStyle/>
        <a:p>
          <a:endParaRPr lang="en-US"/>
        </a:p>
      </dgm:t>
    </dgm:pt>
    <dgm:pt modelId="{2C2E0B26-340D-41FC-B197-348D024D691C}" type="pres">
      <dgm:prSet presAssocID="{52369E9C-3341-499F-9A03-818658CCC448}" presName="root" presStyleCnt="0">
        <dgm:presLayoutVars>
          <dgm:dir/>
          <dgm:resizeHandles val="exact"/>
        </dgm:presLayoutVars>
      </dgm:prSet>
      <dgm:spPr/>
    </dgm:pt>
    <dgm:pt modelId="{8561A4C9-4791-4DA7-BBA9-94F2B4F383E8}" type="pres">
      <dgm:prSet presAssocID="{DFC7C42F-87FE-4420-AB58-51B80830A7D4}" presName="compNode" presStyleCnt="0"/>
      <dgm:spPr/>
    </dgm:pt>
    <dgm:pt modelId="{61571CEE-EF27-4F24-A70C-05F2633BC6B0}" type="pres">
      <dgm:prSet presAssocID="{DFC7C42F-87FE-4420-AB58-51B80830A7D4}" presName="bgRect" presStyleLbl="bgShp" presStyleIdx="0" presStyleCnt="6"/>
      <dgm:spPr/>
    </dgm:pt>
    <dgm:pt modelId="{26F03C91-20B0-4615-A79B-417C32E2D9C9}" type="pres">
      <dgm:prSet presAssocID="{DFC7C42F-87FE-4420-AB58-51B80830A7D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hoolhouse"/>
        </a:ext>
      </dgm:extLst>
    </dgm:pt>
    <dgm:pt modelId="{93E2F424-B027-4902-9041-1D5604F7465F}" type="pres">
      <dgm:prSet presAssocID="{DFC7C42F-87FE-4420-AB58-51B80830A7D4}" presName="spaceRect" presStyleCnt="0"/>
      <dgm:spPr/>
    </dgm:pt>
    <dgm:pt modelId="{9C4CFE75-B7EF-409D-8649-BF0E239B4BFC}" type="pres">
      <dgm:prSet presAssocID="{DFC7C42F-87FE-4420-AB58-51B80830A7D4}" presName="parTx" presStyleLbl="revTx" presStyleIdx="0" presStyleCnt="6">
        <dgm:presLayoutVars>
          <dgm:chMax val="0"/>
          <dgm:chPref val="0"/>
        </dgm:presLayoutVars>
      </dgm:prSet>
      <dgm:spPr/>
    </dgm:pt>
    <dgm:pt modelId="{85C0C35E-BE10-4C19-BC29-661086C52A9C}" type="pres">
      <dgm:prSet presAssocID="{D6F504D4-298B-485B-ACEF-7A6DB8880AAD}" presName="sibTrans" presStyleCnt="0"/>
      <dgm:spPr/>
    </dgm:pt>
    <dgm:pt modelId="{5BEE6625-D830-45A3-B1D6-1E2C0B3C871A}" type="pres">
      <dgm:prSet presAssocID="{10FD44CE-3EBB-4104-93D0-5BF0536CEB9A}" presName="compNode" presStyleCnt="0"/>
      <dgm:spPr/>
    </dgm:pt>
    <dgm:pt modelId="{994DC632-DFED-452B-9036-A36ADB2546A8}" type="pres">
      <dgm:prSet presAssocID="{10FD44CE-3EBB-4104-93D0-5BF0536CEB9A}" presName="bgRect" presStyleLbl="bgShp" presStyleIdx="1" presStyleCnt="6"/>
      <dgm:spPr/>
    </dgm:pt>
    <dgm:pt modelId="{AF4689A2-E467-4C81-8471-93098ABA30B2}" type="pres">
      <dgm:prSet presAssocID="{10FD44CE-3EBB-4104-93D0-5BF0536CEB9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E9283095-D829-4F12-8019-B88E846E8529}" type="pres">
      <dgm:prSet presAssocID="{10FD44CE-3EBB-4104-93D0-5BF0536CEB9A}" presName="spaceRect" presStyleCnt="0"/>
      <dgm:spPr/>
    </dgm:pt>
    <dgm:pt modelId="{94AC5503-7F19-4806-882E-A6777858A096}" type="pres">
      <dgm:prSet presAssocID="{10FD44CE-3EBB-4104-93D0-5BF0536CEB9A}" presName="parTx" presStyleLbl="revTx" presStyleIdx="1" presStyleCnt="6">
        <dgm:presLayoutVars>
          <dgm:chMax val="0"/>
          <dgm:chPref val="0"/>
        </dgm:presLayoutVars>
      </dgm:prSet>
      <dgm:spPr/>
    </dgm:pt>
    <dgm:pt modelId="{8F352694-B8E7-407C-81A9-3CEA40F07551}" type="pres">
      <dgm:prSet presAssocID="{BAA8EEF7-AC54-4B1B-83FE-E5E16606B7DE}" presName="sibTrans" presStyleCnt="0"/>
      <dgm:spPr/>
    </dgm:pt>
    <dgm:pt modelId="{F779DB8E-AD40-43FF-9711-D3BC1D49A0BF}" type="pres">
      <dgm:prSet presAssocID="{2C0CDB68-C754-4891-98F2-046167A94D8B}" presName="compNode" presStyleCnt="0"/>
      <dgm:spPr/>
    </dgm:pt>
    <dgm:pt modelId="{39725004-CA9B-46B5-94BF-08848C4D2A64}" type="pres">
      <dgm:prSet presAssocID="{2C0CDB68-C754-4891-98F2-046167A94D8B}" presName="bgRect" presStyleLbl="bgShp" presStyleIdx="2" presStyleCnt="6"/>
      <dgm:spPr/>
    </dgm:pt>
    <dgm:pt modelId="{6E743702-A20E-4346-81A5-4694C02C150B}" type="pres">
      <dgm:prSet presAssocID="{2C0CDB68-C754-4891-98F2-046167A94D8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rt Lock"/>
        </a:ext>
      </dgm:extLst>
    </dgm:pt>
    <dgm:pt modelId="{8717A2D8-EECE-4CA2-8EB1-CA36BA79567C}" type="pres">
      <dgm:prSet presAssocID="{2C0CDB68-C754-4891-98F2-046167A94D8B}" presName="spaceRect" presStyleCnt="0"/>
      <dgm:spPr/>
    </dgm:pt>
    <dgm:pt modelId="{BC82A696-678C-48D5-9FAF-7CC37E81ADEB}" type="pres">
      <dgm:prSet presAssocID="{2C0CDB68-C754-4891-98F2-046167A94D8B}" presName="parTx" presStyleLbl="revTx" presStyleIdx="2" presStyleCnt="6">
        <dgm:presLayoutVars>
          <dgm:chMax val="0"/>
          <dgm:chPref val="0"/>
        </dgm:presLayoutVars>
      </dgm:prSet>
      <dgm:spPr/>
    </dgm:pt>
    <dgm:pt modelId="{40EA0941-AD3F-43C1-AB5F-11920E628245}" type="pres">
      <dgm:prSet presAssocID="{FEC1011E-7697-473B-B289-06F35CD5D182}" presName="sibTrans" presStyleCnt="0"/>
      <dgm:spPr/>
    </dgm:pt>
    <dgm:pt modelId="{5E58923F-919F-4AE5-9A3D-ACEADBA9943D}" type="pres">
      <dgm:prSet presAssocID="{ADBD1A9C-F284-45C4-9209-F6F15F6E3939}" presName="compNode" presStyleCnt="0"/>
      <dgm:spPr/>
    </dgm:pt>
    <dgm:pt modelId="{FDE13679-F537-4806-A441-6D6FF679C69E}" type="pres">
      <dgm:prSet presAssocID="{ADBD1A9C-F284-45C4-9209-F6F15F6E3939}" presName="bgRect" presStyleLbl="bgShp" presStyleIdx="3" presStyleCnt="6"/>
      <dgm:spPr/>
    </dgm:pt>
    <dgm:pt modelId="{7515ECCB-A547-4C20-AD27-AA8558F92C28}" type="pres">
      <dgm:prSet presAssocID="{ADBD1A9C-F284-45C4-9209-F6F15F6E393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BFFCD029-C410-4CE1-A982-DB1634676E14}" type="pres">
      <dgm:prSet presAssocID="{ADBD1A9C-F284-45C4-9209-F6F15F6E3939}" presName="spaceRect" presStyleCnt="0"/>
      <dgm:spPr/>
    </dgm:pt>
    <dgm:pt modelId="{BA731C60-1875-4EAC-A68A-FAC99467D2EC}" type="pres">
      <dgm:prSet presAssocID="{ADBD1A9C-F284-45C4-9209-F6F15F6E3939}" presName="parTx" presStyleLbl="revTx" presStyleIdx="3" presStyleCnt="6">
        <dgm:presLayoutVars>
          <dgm:chMax val="0"/>
          <dgm:chPref val="0"/>
        </dgm:presLayoutVars>
      </dgm:prSet>
      <dgm:spPr/>
    </dgm:pt>
    <dgm:pt modelId="{9616B8B6-C75E-4F16-985F-519FC6710673}" type="pres">
      <dgm:prSet presAssocID="{94702A7D-DA2D-4EDA-A115-58AB5F6FEA45}" presName="sibTrans" presStyleCnt="0"/>
      <dgm:spPr/>
    </dgm:pt>
    <dgm:pt modelId="{611424A9-9605-45C7-A3EB-9035A3551622}" type="pres">
      <dgm:prSet presAssocID="{7D10E322-C0C3-43EA-8087-0DDE4D7FFEC9}" presName="compNode" presStyleCnt="0"/>
      <dgm:spPr/>
    </dgm:pt>
    <dgm:pt modelId="{7BD8DDA3-260B-4904-8041-4B652B946254}" type="pres">
      <dgm:prSet presAssocID="{7D10E322-C0C3-43EA-8087-0DDE4D7FFEC9}" presName="bgRect" presStyleLbl="bgShp" presStyleIdx="4" presStyleCnt="6"/>
      <dgm:spPr/>
    </dgm:pt>
    <dgm:pt modelId="{BE49D4A9-4CCF-4397-B66D-DCB02E004699}" type="pres">
      <dgm:prSet presAssocID="{7D10E322-C0C3-43EA-8087-0DDE4D7FFEC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roup Success"/>
        </a:ext>
      </dgm:extLst>
    </dgm:pt>
    <dgm:pt modelId="{C9E47A97-8544-43FB-AE98-DC2FB04D5E70}" type="pres">
      <dgm:prSet presAssocID="{7D10E322-C0C3-43EA-8087-0DDE4D7FFEC9}" presName="spaceRect" presStyleCnt="0"/>
      <dgm:spPr/>
    </dgm:pt>
    <dgm:pt modelId="{9AD4C559-F45E-451B-AD9E-6F36CFC8A563}" type="pres">
      <dgm:prSet presAssocID="{7D10E322-C0C3-43EA-8087-0DDE4D7FFEC9}" presName="parTx" presStyleLbl="revTx" presStyleIdx="4" presStyleCnt="6">
        <dgm:presLayoutVars>
          <dgm:chMax val="0"/>
          <dgm:chPref val="0"/>
        </dgm:presLayoutVars>
      </dgm:prSet>
      <dgm:spPr/>
    </dgm:pt>
    <dgm:pt modelId="{4FB408FA-FA12-4827-9D06-DAA47FB4050B}" type="pres">
      <dgm:prSet presAssocID="{75AE172B-41F9-4365-99B8-613E36AC8F88}" presName="sibTrans" presStyleCnt="0"/>
      <dgm:spPr/>
    </dgm:pt>
    <dgm:pt modelId="{6CFC3825-7659-406F-8C0F-4DC86A8012E1}" type="pres">
      <dgm:prSet presAssocID="{174BF4D0-FC94-4512-946A-6A628E241487}" presName="compNode" presStyleCnt="0"/>
      <dgm:spPr/>
    </dgm:pt>
    <dgm:pt modelId="{C2076100-62A5-46D8-B67C-988C8ADCF1D4}" type="pres">
      <dgm:prSet presAssocID="{174BF4D0-FC94-4512-946A-6A628E241487}" presName="bgRect" presStyleLbl="bgShp" presStyleIdx="5" presStyleCnt="6"/>
      <dgm:spPr/>
    </dgm:pt>
    <dgm:pt modelId="{65AE56EC-087B-4936-AD66-80E14286D0E6}" type="pres">
      <dgm:prSet presAssocID="{174BF4D0-FC94-4512-946A-6A628E24148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Group of People"/>
        </a:ext>
      </dgm:extLst>
    </dgm:pt>
    <dgm:pt modelId="{59012F0A-411E-4C31-B4F2-24665B04FBA7}" type="pres">
      <dgm:prSet presAssocID="{174BF4D0-FC94-4512-946A-6A628E241487}" presName="spaceRect" presStyleCnt="0"/>
      <dgm:spPr/>
    </dgm:pt>
    <dgm:pt modelId="{832F644E-664E-4B18-B67C-DC4BABA752A9}" type="pres">
      <dgm:prSet presAssocID="{174BF4D0-FC94-4512-946A-6A628E241487}" presName="parTx" presStyleLbl="revTx" presStyleIdx="5" presStyleCnt="6">
        <dgm:presLayoutVars>
          <dgm:chMax val="0"/>
          <dgm:chPref val="0"/>
        </dgm:presLayoutVars>
      </dgm:prSet>
      <dgm:spPr/>
    </dgm:pt>
  </dgm:ptLst>
  <dgm:cxnLst>
    <dgm:cxn modelId="{1DB63C01-62AE-C04A-B408-6D84D1CF5795}" type="presOf" srcId="{10FD44CE-3EBB-4104-93D0-5BF0536CEB9A}" destId="{94AC5503-7F19-4806-882E-A6777858A096}" srcOrd="0" destOrd="0" presId="urn:microsoft.com/office/officeart/2018/2/layout/IconVerticalSolidList"/>
    <dgm:cxn modelId="{27269702-A494-4869-B371-A1575A3C655F}" srcId="{52369E9C-3341-499F-9A03-818658CCC448}" destId="{ADBD1A9C-F284-45C4-9209-F6F15F6E3939}" srcOrd="3" destOrd="0" parTransId="{4015D085-3ACC-448E-9920-3212DAE83626}" sibTransId="{94702A7D-DA2D-4EDA-A115-58AB5F6FEA45}"/>
    <dgm:cxn modelId="{76BCD40F-C374-44D6-9736-8A7FBA22A976}" srcId="{52369E9C-3341-499F-9A03-818658CCC448}" destId="{174BF4D0-FC94-4512-946A-6A628E241487}" srcOrd="5" destOrd="0" parTransId="{50604ACA-EB5D-48C4-AF1F-8DE5DA6D64DB}" sibTransId="{976C2024-5CC8-4E21-A4AB-FD295B60FBD7}"/>
    <dgm:cxn modelId="{D3D1D410-8C86-4CB0-BAD1-395D4A2B4B85}" srcId="{52369E9C-3341-499F-9A03-818658CCC448}" destId="{7D10E322-C0C3-43EA-8087-0DDE4D7FFEC9}" srcOrd="4" destOrd="0" parTransId="{2E9C698F-2D06-4638-989B-8F0971FEC4FA}" sibTransId="{75AE172B-41F9-4365-99B8-613E36AC8F88}"/>
    <dgm:cxn modelId="{6626821F-803B-F94C-8720-E513EDDC33A2}" type="presOf" srcId="{ADBD1A9C-F284-45C4-9209-F6F15F6E3939}" destId="{BA731C60-1875-4EAC-A68A-FAC99467D2EC}" srcOrd="0" destOrd="0" presId="urn:microsoft.com/office/officeart/2018/2/layout/IconVerticalSolidList"/>
    <dgm:cxn modelId="{3EAB5E33-C172-4DFA-99C8-AC5EE3EB8D89}" srcId="{52369E9C-3341-499F-9A03-818658CCC448}" destId="{DFC7C42F-87FE-4420-AB58-51B80830A7D4}" srcOrd="0" destOrd="0" parTransId="{A0718CFC-8875-4607-94C0-132520928147}" sibTransId="{D6F504D4-298B-485B-ACEF-7A6DB8880AAD}"/>
    <dgm:cxn modelId="{57A3755C-2B2F-463D-9479-528A43D2EED7}" srcId="{52369E9C-3341-499F-9A03-818658CCC448}" destId="{10FD44CE-3EBB-4104-93D0-5BF0536CEB9A}" srcOrd="1" destOrd="0" parTransId="{7C52566A-896C-406A-8C7F-54853A3C13F2}" sibTransId="{BAA8EEF7-AC54-4B1B-83FE-E5E16606B7DE}"/>
    <dgm:cxn modelId="{781EE976-910D-584F-A6DF-613A6A734B60}" type="presOf" srcId="{2C0CDB68-C754-4891-98F2-046167A94D8B}" destId="{BC82A696-678C-48D5-9FAF-7CC37E81ADEB}" srcOrd="0" destOrd="0" presId="urn:microsoft.com/office/officeart/2018/2/layout/IconVerticalSolidList"/>
    <dgm:cxn modelId="{998C4D7A-1094-5246-8859-9746F0425550}" type="presOf" srcId="{174BF4D0-FC94-4512-946A-6A628E241487}" destId="{832F644E-664E-4B18-B67C-DC4BABA752A9}" srcOrd="0" destOrd="0" presId="urn:microsoft.com/office/officeart/2018/2/layout/IconVerticalSolidList"/>
    <dgm:cxn modelId="{12049D86-DD6E-6E45-928A-A5386F2EA120}" type="presOf" srcId="{7D10E322-C0C3-43EA-8087-0DDE4D7FFEC9}" destId="{9AD4C559-F45E-451B-AD9E-6F36CFC8A563}" srcOrd="0" destOrd="0" presId="urn:microsoft.com/office/officeart/2018/2/layout/IconVerticalSolidList"/>
    <dgm:cxn modelId="{3A9566A0-5B94-0E44-89CD-D309F388DA9C}" type="presOf" srcId="{DFC7C42F-87FE-4420-AB58-51B80830A7D4}" destId="{9C4CFE75-B7EF-409D-8649-BF0E239B4BFC}" srcOrd="0" destOrd="0" presId="urn:microsoft.com/office/officeart/2018/2/layout/IconVerticalSolidList"/>
    <dgm:cxn modelId="{E78454E1-4283-4309-B417-05C07BCB0C86}" srcId="{52369E9C-3341-499F-9A03-818658CCC448}" destId="{2C0CDB68-C754-4891-98F2-046167A94D8B}" srcOrd="2" destOrd="0" parTransId="{F6E3898E-2BC7-45CE-AFB5-990268340B34}" sibTransId="{FEC1011E-7697-473B-B289-06F35CD5D182}"/>
    <dgm:cxn modelId="{306DD9F1-2223-794D-9165-2396B0F74393}" type="presOf" srcId="{52369E9C-3341-499F-9A03-818658CCC448}" destId="{2C2E0B26-340D-41FC-B197-348D024D691C}" srcOrd="0" destOrd="0" presId="urn:microsoft.com/office/officeart/2018/2/layout/IconVerticalSolidList"/>
    <dgm:cxn modelId="{F05189CD-7003-5846-B7C3-40FD0B375EA9}" type="presParOf" srcId="{2C2E0B26-340D-41FC-B197-348D024D691C}" destId="{8561A4C9-4791-4DA7-BBA9-94F2B4F383E8}" srcOrd="0" destOrd="0" presId="urn:microsoft.com/office/officeart/2018/2/layout/IconVerticalSolidList"/>
    <dgm:cxn modelId="{3B1CA79A-3EB6-124A-9796-A4A2CCEFBAEB}" type="presParOf" srcId="{8561A4C9-4791-4DA7-BBA9-94F2B4F383E8}" destId="{61571CEE-EF27-4F24-A70C-05F2633BC6B0}" srcOrd="0" destOrd="0" presId="urn:microsoft.com/office/officeart/2018/2/layout/IconVerticalSolidList"/>
    <dgm:cxn modelId="{82A3489F-F2B3-0B40-A12C-BEF08646E993}" type="presParOf" srcId="{8561A4C9-4791-4DA7-BBA9-94F2B4F383E8}" destId="{26F03C91-20B0-4615-A79B-417C32E2D9C9}" srcOrd="1" destOrd="0" presId="urn:microsoft.com/office/officeart/2018/2/layout/IconVerticalSolidList"/>
    <dgm:cxn modelId="{11E2CFBF-2F8A-0E4B-9E83-616A28302202}" type="presParOf" srcId="{8561A4C9-4791-4DA7-BBA9-94F2B4F383E8}" destId="{93E2F424-B027-4902-9041-1D5604F7465F}" srcOrd="2" destOrd="0" presId="urn:microsoft.com/office/officeart/2018/2/layout/IconVerticalSolidList"/>
    <dgm:cxn modelId="{5E0EB494-6D25-1447-95D9-8AC8D93076D6}" type="presParOf" srcId="{8561A4C9-4791-4DA7-BBA9-94F2B4F383E8}" destId="{9C4CFE75-B7EF-409D-8649-BF0E239B4BFC}" srcOrd="3" destOrd="0" presId="urn:microsoft.com/office/officeart/2018/2/layout/IconVerticalSolidList"/>
    <dgm:cxn modelId="{49DEC78D-10E0-3C43-8F85-4B829AC45374}" type="presParOf" srcId="{2C2E0B26-340D-41FC-B197-348D024D691C}" destId="{85C0C35E-BE10-4C19-BC29-661086C52A9C}" srcOrd="1" destOrd="0" presId="urn:microsoft.com/office/officeart/2018/2/layout/IconVerticalSolidList"/>
    <dgm:cxn modelId="{DC9C2A1E-6EDA-9748-B5CB-559FE40F95C8}" type="presParOf" srcId="{2C2E0B26-340D-41FC-B197-348D024D691C}" destId="{5BEE6625-D830-45A3-B1D6-1E2C0B3C871A}" srcOrd="2" destOrd="0" presId="urn:microsoft.com/office/officeart/2018/2/layout/IconVerticalSolidList"/>
    <dgm:cxn modelId="{CEE4EA79-B2B4-F24D-AD9B-8BEAC89FB283}" type="presParOf" srcId="{5BEE6625-D830-45A3-B1D6-1E2C0B3C871A}" destId="{994DC632-DFED-452B-9036-A36ADB2546A8}" srcOrd="0" destOrd="0" presId="urn:microsoft.com/office/officeart/2018/2/layout/IconVerticalSolidList"/>
    <dgm:cxn modelId="{3217B985-5C44-214A-8917-740D8B452DCB}" type="presParOf" srcId="{5BEE6625-D830-45A3-B1D6-1E2C0B3C871A}" destId="{AF4689A2-E467-4C81-8471-93098ABA30B2}" srcOrd="1" destOrd="0" presId="urn:microsoft.com/office/officeart/2018/2/layout/IconVerticalSolidList"/>
    <dgm:cxn modelId="{057BF064-469B-3D4A-B7EA-FC9AF15412E7}" type="presParOf" srcId="{5BEE6625-D830-45A3-B1D6-1E2C0B3C871A}" destId="{E9283095-D829-4F12-8019-B88E846E8529}" srcOrd="2" destOrd="0" presId="urn:microsoft.com/office/officeart/2018/2/layout/IconVerticalSolidList"/>
    <dgm:cxn modelId="{F1AB4030-3AA7-974F-9186-BF87D2A4D8AA}" type="presParOf" srcId="{5BEE6625-D830-45A3-B1D6-1E2C0B3C871A}" destId="{94AC5503-7F19-4806-882E-A6777858A096}" srcOrd="3" destOrd="0" presId="urn:microsoft.com/office/officeart/2018/2/layout/IconVerticalSolidList"/>
    <dgm:cxn modelId="{D310DAA8-3A90-7C46-9CE4-DF01D7C468D8}" type="presParOf" srcId="{2C2E0B26-340D-41FC-B197-348D024D691C}" destId="{8F352694-B8E7-407C-81A9-3CEA40F07551}" srcOrd="3" destOrd="0" presId="urn:microsoft.com/office/officeart/2018/2/layout/IconVerticalSolidList"/>
    <dgm:cxn modelId="{38B0BC9C-5236-5147-8FA4-B7305F99DE42}" type="presParOf" srcId="{2C2E0B26-340D-41FC-B197-348D024D691C}" destId="{F779DB8E-AD40-43FF-9711-D3BC1D49A0BF}" srcOrd="4" destOrd="0" presId="urn:microsoft.com/office/officeart/2018/2/layout/IconVerticalSolidList"/>
    <dgm:cxn modelId="{337BD807-16F9-674C-8EAD-8AC279FBE201}" type="presParOf" srcId="{F779DB8E-AD40-43FF-9711-D3BC1D49A0BF}" destId="{39725004-CA9B-46B5-94BF-08848C4D2A64}" srcOrd="0" destOrd="0" presId="urn:microsoft.com/office/officeart/2018/2/layout/IconVerticalSolidList"/>
    <dgm:cxn modelId="{D5FEB282-C7F4-A74C-9E0A-E23B9B16C120}" type="presParOf" srcId="{F779DB8E-AD40-43FF-9711-D3BC1D49A0BF}" destId="{6E743702-A20E-4346-81A5-4694C02C150B}" srcOrd="1" destOrd="0" presId="urn:microsoft.com/office/officeart/2018/2/layout/IconVerticalSolidList"/>
    <dgm:cxn modelId="{3DE0D47E-4642-2241-A8B5-68FF706E3D7E}" type="presParOf" srcId="{F779DB8E-AD40-43FF-9711-D3BC1D49A0BF}" destId="{8717A2D8-EECE-4CA2-8EB1-CA36BA79567C}" srcOrd="2" destOrd="0" presId="urn:microsoft.com/office/officeart/2018/2/layout/IconVerticalSolidList"/>
    <dgm:cxn modelId="{E1E50314-14BF-E947-B082-822321C1ABBE}" type="presParOf" srcId="{F779DB8E-AD40-43FF-9711-D3BC1D49A0BF}" destId="{BC82A696-678C-48D5-9FAF-7CC37E81ADEB}" srcOrd="3" destOrd="0" presId="urn:microsoft.com/office/officeart/2018/2/layout/IconVerticalSolidList"/>
    <dgm:cxn modelId="{D4E4F35B-0312-3042-8293-328D37F7E072}" type="presParOf" srcId="{2C2E0B26-340D-41FC-B197-348D024D691C}" destId="{40EA0941-AD3F-43C1-AB5F-11920E628245}" srcOrd="5" destOrd="0" presId="urn:microsoft.com/office/officeart/2018/2/layout/IconVerticalSolidList"/>
    <dgm:cxn modelId="{99D11C52-B856-8C44-82F3-6239318BA553}" type="presParOf" srcId="{2C2E0B26-340D-41FC-B197-348D024D691C}" destId="{5E58923F-919F-4AE5-9A3D-ACEADBA9943D}" srcOrd="6" destOrd="0" presId="urn:microsoft.com/office/officeart/2018/2/layout/IconVerticalSolidList"/>
    <dgm:cxn modelId="{768F24FE-3AF3-5A46-94DD-A6ED8C44740F}" type="presParOf" srcId="{5E58923F-919F-4AE5-9A3D-ACEADBA9943D}" destId="{FDE13679-F537-4806-A441-6D6FF679C69E}" srcOrd="0" destOrd="0" presId="urn:microsoft.com/office/officeart/2018/2/layout/IconVerticalSolidList"/>
    <dgm:cxn modelId="{1BEB3AA4-1B8E-9743-8D85-0E8D5E698760}" type="presParOf" srcId="{5E58923F-919F-4AE5-9A3D-ACEADBA9943D}" destId="{7515ECCB-A547-4C20-AD27-AA8558F92C28}" srcOrd="1" destOrd="0" presId="urn:microsoft.com/office/officeart/2018/2/layout/IconVerticalSolidList"/>
    <dgm:cxn modelId="{C76E4402-A340-5344-A413-B143F6E409F2}" type="presParOf" srcId="{5E58923F-919F-4AE5-9A3D-ACEADBA9943D}" destId="{BFFCD029-C410-4CE1-A982-DB1634676E14}" srcOrd="2" destOrd="0" presId="urn:microsoft.com/office/officeart/2018/2/layout/IconVerticalSolidList"/>
    <dgm:cxn modelId="{154501CB-D888-604B-8740-CFBBC01A3327}" type="presParOf" srcId="{5E58923F-919F-4AE5-9A3D-ACEADBA9943D}" destId="{BA731C60-1875-4EAC-A68A-FAC99467D2EC}" srcOrd="3" destOrd="0" presId="urn:microsoft.com/office/officeart/2018/2/layout/IconVerticalSolidList"/>
    <dgm:cxn modelId="{198C8F50-4F8C-114D-90E2-F4A1B31ED3F8}" type="presParOf" srcId="{2C2E0B26-340D-41FC-B197-348D024D691C}" destId="{9616B8B6-C75E-4F16-985F-519FC6710673}" srcOrd="7" destOrd="0" presId="urn:microsoft.com/office/officeart/2018/2/layout/IconVerticalSolidList"/>
    <dgm:cxn modelId="{6AA5A78D-7186-2449-9161-A5C1604B9B03}" type="presParOf" srcId="{2C2E0B26-340D-41FC-B197-348D024D691C}" destId="{611424A9-9605-45C7-A3EB-9035A3551622}" srcOrd="8" destOrd="0" presId="urn:microsoft.com/office/officeart/2018/2/layout/IconVerticalSolidList"/>
    <dgm:cxn modelId="{7294ED9C-173F-0345-9C86-ED674B488B5B}" type="presParOf" srcId="{611424A9-9605-45C7-A3EB-9035A3551622}" destId="{7BD8DDA3-260B-4904-8041-4B652B946254}" srcOrd="0" destOrd="0" presId="urn:microsoft.com/office/officeart/2018/2/layout/IconVerticalSolidList"/>
    <dgm:cxn modelId="{66821994-F49F-2F4A-9891-5B9F077D7547}" type="presParOf" srcId="{611424A9-9605-45C7-A3EB-9035A3551622}" destId="{BE49D4A9-4CCF-4397-B66D-DCB02E004699}" srcOrd="1" destOrd="0" presId="urn:microsoft.com/office/officeart/2018/2/layout/IconVerticalSolidList"/>
    <dgm:cxn modelId="{1B5864F9-D192-604C-A7CE-40AFB6808221}" type="presParOf" srcId="{611424A9-9605-45C7-A3EB-9035A3551622}" destId="{C9E47A97-8544-43FB-AE98-DC2FB04D5E70}" srcOrd="2" destOrd="0" presId="urn:microsoft.com/office/officeart/2018/2/layout/IconVerticalSolidList"/>
    <dgm:cxn modelId="{C0F03ABD-DE46-EC4C-99FB-A91D551FAC58}" type="presParOf" srcId="{611424A9-9605-45C7-A3EB-9035A3551622}" destId="{9AD4C559-F45E-451B-AD9E-6F36CFC8A563}" srcOrd="3" destOrd="0" presId="urn:microsoft.com/office/officeart/2018/2/layout/IconVerticalSolidList"/>
    <dgm:cxn modelId="{5BCBF269-EC31-4145-A5F2-372D8ADBDAF0}" type="presParOf" srcId="{2C2E0B26-340D-41FC-B197-348D024D691C}" destId="{4FB408FA-FA12-4827-9D06-DAA47FB4050B}" srcOrd="9" destOrd="0" presId="urn:microsoft.com/office/officeart/2018/2/layout/IconVerticalSolidList"/>
    <dgm:cxn modelId="{4369ABFC-C915-814E-999B-D65E2A8435CD}" type="presParOf" srcId="{2C2E0B26-340D-41FC-B197-348D024D691C}" destId="{6CFC3825-7659-406F-8C0F-4DC86A8012E1}" srcOrd="10" destOrd="0" presId="urn:microsoft.com/office/officeart/2018/2/layout/IconVerticalSolidList"/>
    <dgm:cxn modelId="{59E546A3-F64B-7242-A009-DFFC2532C7F1}" type="presParOf" srcId="{6CFC3825-7659-406F-8C0F-4DC86A8012E1}" destId="{C2076100-62A5-46D8-B67C-988C8ADCF1D4}" srcOrd="0" destOrd="0" presId="urn:microsoft.com/office/officeart/2018/2/layout/IconVerticalSolidList"/>
    <dgm:cxn modelId="{46D6E50D-4DB4-7E43-ACDF-2CE1A077BF6C}" type="presParOf" srcId="{6CFC3825-7659-406F-8C0F-4DC86A8012E1}" destId="{65AE56EC-087B-4936-AD66-80E14286D0E6}" srcOrd="1" destOrd="0" presId="urn:microsoft.com/office/officeart/2018/2/layout/IconVerticalSolidList"/>
    <dgm:cxn modelId="{476451C7-D94A-AF43-99B0-C92D018928B2}" type="presParOf" srcId="{6CFC3825-7659-406F-8C0F-4DC86A8012E1}" destId="{59012F0A-411E-4C31-B4F2-24665B04FBA7}" srcOrd="2" destOrd="0" presId="urn:microsoft.com/office/officeart/2018/2/layout/IconVerticalSolidList"/>
    <dgm:cxn modelId="{87250A25-48F4-EE45-858C-8DF61C01F2EC}" type="presParOf" srcId="{6CFC3825-7659-406F-8C0F-4DC86A8012E1}" destId="{832F644E-664E-4B18-B67C-DC4BABA752A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B62C8-654A-3A41-8C17-BFD192D8A25E}">
      <dsp:nvSpPr>
        <dsp:cNvPr id="0" name=""/>
        <dsp:cNvSpPr/>
      </dsp:nvSpPr>
      <dsp:spPr>
        <a:xfrm>
          <a:off x="0" y="3090577"/>
          <a:ext cx="5910677" cy="202775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This is more than a wellness webinar series and a cancelled contract.</a:t>
          </a:r>
        </a:p>
      </dsp:txBody>
      <dsp:txXfrm>
        <a:off x="0" y="3090577"/>
        <a:ext cx="5910677" cy="1094986"/>
      </dsp:txXfrm>
    </dsp:sp>
    <dsp:sp modelId="{6C8A0F3B-8753-5140-80F6-4F69EA9C2562}">
      <dsp:nvSpPr>
        <dsp:cNvPr id="0" name=""/>
        <dsp:cNvSpPr/>
      </dsp:nvSpPr>
      <dsp:spPr>
        <a:xfrm>
          <a:off x="0" y="4145009"/>
          <a:ext cx="2955338" cy="932766"/>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dirty="0"/>
            <a:t>What is care when it considers institutional responsibility?</a:t>
          </a:r>
        </a:p>
      </dsp:txBody>
      <dsp:txXfrm>
        <a:off x="0" y="4145009"/>
        <a:ext cx="2955338" cy="932766"/>
      </dsp:txXfrm>
    </dsp:sp>
    <dsp:sp modelId="{5324E5F8-54C2-4E49-B1D4-6DC358BB5D78}">
      <dsp:nvSpPr>
        <dsp:cNvPr id="0" name=""/>
        <dsp:cNvSpPr/>
      </dsp:nvSpPr>
      <dsp:spPr>
        <a:xfrm>
          <a:off x="2955338" y="4145009"/>
          <a:ext cx="2955338" cy="932766"/>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What is a classroom without compliance?</a:t>
          </a:r>
        </a:p>
      </dsp:txBody>
      <dsp:txXfrm>
        <a:off x="2955338" y="4145009"/>
        <a:ext cx="2955338" cy="932766"/>
      </dsp:txXfrm>
    </dsp:sp>
    <dsp:sp modelId="{99CE6239-5948-E347-845B-B2AE2292AD8D}">
      <dsp:nvSpPr>
        <dsp:cNvPr id="0" name=""/>
        <dsp:cNvSpPr/>
      </dsp:nvSpPr>
      <dsp:spPr>
        <a:xfrm rot="10800000">
          <a:off x="0" y="2309"/>
          <a:ext cx="5910677" cy="3118684"/>
        </a:xfrm>
        <a:prstGeom prst="upArrowCallou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These are not surface-level changes; they require renegotiations of what we see as the purpose and responsibility of our institutions.</a:t>
          </a:r>
        </a:p>
      </dsp:txBody>
      <dsp:txXfrm rot="10800000">
        <a:off x="0" y="2309"/>
        <a:ext cx="5910677" cy="20264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71CEE-EF27-4F24-A70C-05F2633BC6B0}">
      <dsp:nvSpPr>
        <dsp:cNvPr id="0" name=""/>
        <dsp:cNvSpPr/>
      </dsp:nvSpPr>
      <dsp:spPr>
        <a:xfrm>
          <a:off x="0" y="1724"/>
          <a:ext cx="7104549" cy="7348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F03C91-20B0-4615-A79B-417C32E2D9C9}">
      <dsp:nvSpPr>
        <dsp:cNvPr id="0" name=""/>
        <dsp:cNvSpPr/>
      </dsp:nvSpPr>
      <dsp:spPr>
        <a:xfrm>
          <a:off x="222285" y="167060"/>
          <a:ext cx="404155" cy="4041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4CFE75-B7EF-409D-8649-BF0E239B4BFC}">
      <dsp:nvSpPr>
        <dsp:cNvPr id="0" name=""/>
        <dsp:cNvSpPr/>
      </dsp:nvSpPr>
      <dsp:spPr>
        <a:xfrm>
          <a:off x="848726" y="1724"/>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00100">
            <a:lnSpc>
              <a:spcPct val="100000"/>
            </a:lnSpc>
            <a:spcBef>
              <a:spcPct val="0"/>
            </a:spcBef>
            <a:spcAft>
              <a:spcPct val="35000"/>
            </a:spcAft>
            <a:buNone/>
          </a:pPr>
          <a:r>
            <a:rPr lang="en-US" sz="1800" kern="1200" dirty="0"/>
            <a:t>We will build our universities on – and value – care.</a:t>
          </a:r>
        </a:p>
      </dsp:txBody>
      <dsp:txXfrm>
        <a:off x="848726" y="1724"/>
        <a:ext cx="6255822" cy="734828"/>
      </dsp:txXfrm>
    </dsp:sp>
    <dsp:sp modelId="{994DC632-DFED-452B-9036-A36ADB2546A8}">
      <dsp:nvSpPr>
        <dsp:cNvPr id="0" name=""/>
        <dsp:cNvSpPr/>
      </dsp:nvSpPr>
      <dsp:spPr>
        <a:xfrm>
          <a:off x="0" y="920259"/>
          <a:ext cx="7104549" cy="7348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4689A2-E467-4C81-8471-93098ABA30B2}">
      <dsp:nvSpPr>
        <dsp:cNvPr id="0" name=""/>
        <dsp:cNvSpPr/>
      </dsp:nvSpPr>
      <dsp:spPr>
        <a:xfrm>
          <a:off x="222285" y="1085595"/>
          <a:ext cx="404155" cy="4041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C5503-7F19-4806-882E-A6777858A096}">
      <dsp:nvSpPr>
        <dsp:cNvPr id="0" name=""/>
        <dsp:cNvSpPr/>
      </dsp:nvSpPr>
      <dsp:spPr>
        <a:xfrm>
          <a:off x="848726" y="920259"/>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00100">
            <a:lnSpc>
              <a:spcPct val="100000"/>
            </a:lnSpc>
            <a:spcBef>
              <a:spcPct val="0"/>
            </a:spcBef>
            <a:spcAft>
              <a:spcPct val="35000"/>
            </a:spcAft>
            <a:buNone/>
          </a:pPr>
          <a:r>
            <a:rPr lang="en-US" sz="1800" kern="1200" dirty="0"/>
            <a:t>We will </a:t>
          </a:r>
          <a:r>
            <a:rPr lang="en-US" sz="1800" kern="1200" dirty="0" err="1"/>
            <a:t>centre</a:t>
          </a:r>
          <a:r>
            <a:rPr lang="en-US" sz="1800" kern="1200" dirty="0"/>
            <a:t> issues of access and equity in everything we do.</a:t>
          </a:r>
        </a:p>
      </dsp:txBody>
      <dsp:txXfrm>
        <a:off x="848726" y="920259"/>
        <a:ext cx="6255822" cy="734828"/>
      </dsp:txXfrm>
    </dsp:sp>
    <dsp:sp modelId="{39725004-CA9B-46B5-94BF-08848C4D2A64}">
      <dsp:nvSpPr>
        <dsp:cNvPr id="0" name=""/>
        <dsp:cNvSpPr/>
      </dsp:nvSpPr>
      <dsp:spPr>
        <a:xfrm>
          <a:off x="0" y="1838794"/>
          <a:ext cx="7104549" cy="7348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743702-A20E-4346-81A5-4694C02C150B}">
      <dsp:nvSpPr>
        <dsp:cNvPr id="0" name=""/>
        <dsp:cNvSpPr/>
      </dsp:nvSpPr>
      <dsp:spPr>
        <a:xfrm>
          <a:off x="222285" y="2004130"/>
          <a:ext cx="404155" cy="4041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82A696-678C-48D5-9FAF-7CC37E81ADEB}">
      <dsp:nvSpPr>
        <dsp:cNvPr id="0" name=""/>
        <dsp:cNvSpPr/>
      </dsp:nvSpPr>
      <dsp:spPr>
        <a:xfrm>
          <a:off x="848726" y="1838794"/>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00100">
            <a:lnSpc>
              <a:spcPct val="100000"/>
            </a:lnSpc>
            <a:spcBef>
              <a:spcPct val="0"/>
            </a:spcBef>
            <a:spcAft>
              <a:spcPct val="35000"/>
            </a:spcAft>
            <a:buNone/>
          </a:pPr>
          <a:r>
            <a:rPr lang="en-US" sz="1800" kern="1200" dirty="0"/>
            <a:t>We will extend grace and understand that we are likewise entitled to grace.</a:t>
          </a:r>
        </a:p>
      </dsp:txBody>
      <dsp:txXfrm>
        <a:off x="848726" y="1838794"/>
        <a:ext cx="6255822" cy="734828"/>
      </dsp:txXfrm>
    </dsp:sp>
    <dsp:sp modelId="{FDE13679-F537-4806-A441-6D6FF679C69E}">
      <dsp:nvSpPr>
        <dsp:cNvPr id="0" name=""/>
        <dsp:cNvSpPr/>
      </dsp:nvSpPr>
      <dsp:spPr>
        <a:xfrm>
          <a:off x="0" y="2757329"/>
          <a:ext cx="7104549" cy="7348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15ECCB-A547-4C20-AD27-AA8558F92C28}">
      <dsp:nvSpPr>
        <dsp:cNvPr id="0" name=""/>
        <dsp:cNvSpPr/>
      </dsp:nvSpPr>
      <dsp:spPr>
        <a:xfrm>
          <a:off x="222285" y="2922665"/>
          <a:ext cx="404155" cy="4041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731C60-1875-4EAC-A68A-FAC99467D2EC}">
      <dsp:nvSpPr>
        <dsp:cNvPr id="0" name=""/>
        <dsp:cNvSpPr/>
      </dsp:nvSpPr>
      <dsp:spPr>
        <a:xfrm>
          <a:off x="848726" y="2757329"/>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00100">
            <a:lnSpc>
              <a:spcPct val="100000"/>
            </a:lnSpc>
            <a:spcBef>
              <a:spcPct val="0"/>
            </a:spcBef>
            <a:spcAft>
              <a:spcPct val="35000"/>
            </a:spcAft>
            <a:buNone/>
          </a:pPr>
          <a:r>
            <a:rPr lang="en-US" sz="1800" kern="1200"/>
            <a:t>We will expect – and where necessary, demand – that our institutions respect the work of teaching and learning.</a:t>
          </a:r>
        </a:p>
      </dsp:txBody>
      <dsp:txXfrm>
        <a:off x="848726" y="2757329"/>
        <a:ext cx="6255822" cy="734828"/>
      </dsp:txXfrm>
    </dsp:sp>
    <dsp:sp modelId="{7BD8DDA3-260B-4904-8041-4B652B946254}">
      <dsp:nvSpPr>
        <dsp:cNvPr id="0" name=""/>
        <dsp:cNvSpPr/>
      </dsp:nvSpPr>
      <dsp:spPr>
        <a:xfrm>
          <a:off x="0" y="3675864"/>
          <a:ext cx="7104549" cy="7348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49D4A9-4CCF-4397-B66D-DCB02E004699}">
      <dsp:nvSpPr>
        <dsp:cNvPr id="0" name=""/>
        <dsp:cNvSpPr/>
      </dsp:nvSpPr>
      <dsp:spPr>
        <a:xfrm>
          <a:off x="222285" y="3841200"/>
          <a:ext cx="404155" cy="40415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D4C559-F45E-451B-AD9E-6F36CFC8A563}">
      <dsp:nvSpPr>
        <dsp:cNvPr id="0" name=""/>
        <dsp:cNvSpPr/>
      </dsp:nvSpPr>
      <dsp:spPr>
        <a:xfrm>
          <a:off x="848726" y="3675864"/>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00100">
            <a:lnSpc>
              <a:spcPct val="100000"/>
            </a:lnSpc>
            <a:spcBef>
              <a:spcPct val="0"/>
            </a:spcBef>
            <a:spcAft>
              <a:spcPct val="35000"/>
            </a:spcAft>
            <a:buNone/>
          </a:pPr>
          <a:r>
            <a:rPr lang="en-US" sz="1800" kern="1200" dirty="0"/>
            <a:t>We will respect and celebrate the expertise within our walls.</a:t>
          </a:r>
        </a:p>
      </dsp:txBody>
      <dsp:txXfrm>
        <a:off x="848726" y="3675864"/>
        <a:ext cx="6255822" cy="734828"/>
      </dsp:txXfrm>
    </dsp:sp>
    <dsp:sp modelId="{C2076100-62A5-46D8-B67C-988C8ADCF1D4}">
      <dsp:nvSpPr>
        <dsp:cNvPr id="0" name=""/>
        <dsp:cNvSpPr/>
      </dsp:nvSpPr>
      <dsp:spPr>
        <a:xfrm>
          <a:off x="0" y="4594399"/>
          <a:ext cx="7104549" cy="7348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AE56EC-087B-4936-AD66-80E14286D0E6}">
      <dsp:nvSpPr>
        <dsp:cNvPr id="0" name=""/>
        <dsp:cNvSpPr/>
      </dsp:nvSpPr>
      <dsp:spPr>
        <a:xfrm>
          <a:off x="222285" y="4759735"/>
          <a:ext cx="404155" cy="40415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F644E-664E-4B18-B67C-DC4BABA752A9}">
      <dsp:nvSpPr>
        <dsp:cNvPr id="0" name=""/>
        <dsp:cNvSpPr/>
      </dsp:nvSpPr>
      <dsp:spPr>
        <a:xfrm>
          <a:off x="848726" y="4594399"/>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00100">
            <a:lnSpc>
              <a:spcPct val="100000"/>
            </a:lnSpc>
            <a:spcBef>
              <a:spcPct val="0"/>
            </a:spcBef>
            <a:spcAft>
              <a:spcPct val="35000"/>
            </a:spcAft>
            <a:buNone/>
          </a:pPr>
          <a:r>
            <a:rPr lang="en-US" sz="1800" kern="1200" dirty="0"/>
            <a:t>We will trust our students and each other.</a:t>
          </a:r>
        </a:p>
      </dsp:txBody>
      <dsp:txXfrm>
        <a:off x="848726" y="4594399"/>
        <a:ext cx="6255822" cy="7348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C1FAC5-91A5-1447-BB59-1BAEC084E59A}" type="datetimeFigureOut">
              <a:rPr lang="en-US" smtClean="0"/>
              <a:t>4/23/21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2F563-821A-DB44-BE2D-CF2D52704B55}" type="slidenum">
              <a:rPr lang="en-US" smtClean="0"/>
              <a:t>‹#›</a:t>
            </a:fld>
            <a:endParaRPr lang="en-US"/>
          </a:p>
        </p:txBody>
      </p:sp>
    </p:spTree>
    <p:extLst>
      <p:ext uri="{BB962C8B-B14F-4D97-AF65-F5344CB8AC3E}">
        <p14:creationId xmlns:p14="http://schemas.microsoft.com/office/powerpoint/2010/main" val="3756754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2F563-821A-DB44-BE2D-CF2D52704B55}" type="slidenum">
              <a:rPr lang="en-US" smtClean="0"/>
              <a:t>1</a:t>
            </a:fld>
            <a:endParaRPr lang="en-US"/>
          </a:p>
        </p:txBody>
      </p:sp>
    </p:spTree>
    <p:extLst>
      <p:ext uri="{BB962C8B-B14F-4D97-AF65-F5344CB8AC3E}">
        <p14:creationId xmlns:p14="http://schemas.microsoft.com/office/powerpoint/2010/main" val="2460900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2F563-821A-DB44-BE2D-CF2D52704B55}" type="slidenum">
              <a:rPr lang="en-US" smtClean="0"/>
              <a:t>13</a:t>
            </a:fld>
            <a:endParaRPr lang="en-US"/>
          </a:p>
        </p:txBody>
      </p:sp>
    </p:spTree>
    <p:extLst>
      <p:ext uri="{BB962C8B-B14F-4D97-AF65-F5344CB8AC3E}">
        <p14:creationId xmlns:p14="http://schemas.microsoft.com/office/powerpoint/2010/main" val="3051005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2F563-821A-DB44-BE2D-CF2D52704B55}" type="slidenum">
              <a:rPr lang="en-US" smtClean="0"/>
              <a:t>14</a:t>
            </a:fld>
            <a:endParaRPr lang="en-US"/>
          </a:p>
        </p:txBody>
      </p:sp>
    </p:spTree>
    <p:extLst>
      <p:ext uri="{BB962C8B-B14F-4D97-AF65-F5344CB8AC3E}">
        <p14:creationId xmlns:p14="http://schemas.microsoft.com/office/powerpoint/2010/main" val="3592478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2F563-821A-DB44-BE2D-CF2D52704B55}" type="slidenum">
              <a:rPr lang="en-US" smtClean="0"/>
              <a:t>17</a:t>
            </a:fld>
            <a:endParaRPr lang="en-US"/>
          </a:p>
        </p:txBody>
      </p:sp>
    </p:spTree>
    <p:extLst>
      <p:ext uri="{BB962C8B-B14F-4D97-AF65-F5344CB8AC3E}">
        <p14:creationId xmlns:p14="http://schemas.microsoft.com/office/powerpoint/2010/main" val="173935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2F563-821A-DB44-BE2D-CF2D52704B55}" type="slidenum">
              <a:rPr lang="en-US" smtClean="0"/>
              <a:t>19</a:t>
            </a:fld>
            <a:endParaRPr lang="en-US"/>
          </a:p>
        </p:txBody>
      </p:sp>
    </p:spTree>
    <p:extLst>
      <p:ext uri="{BB962C8B-B14F-4D97-AF65-F5344CB8AC3E}">
        <p14:creationId xmlns:p14="http://schemas.microsoft.com/office/powerpoint/2010/main" val="2081380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2F563-821A-DB44-BE2D-CF2D52704B55}" type="slidenum">
              <a:rPr lang="en-US" smtClean="0"/>
              <a:t>20</a:t>
            </a:fld>
            <a:endParaRPr lang="en-US"/>
          </a:p>
        </p:txBody>
      </p:sp>
    </p:spTree>
    <p:extLst>
      <p:ext uri="{BB962C8B-B14F-4D97-AF65-F5344CB8AC3E}">
        <p14:creationId xmlns:p14="http://schemas.microsoft.com/office/powerpoint/2010/main" val="1901550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2F563-821A-DB44-BE2D-CF2D52704B55}" type="slidenum">
              <a:rPr lang="en-US" smtClean="0"/>
              <a:t>25</a:t>
            </a:fld>
            <a:endParaRPr lang="en-US"/>
          </a:p>
        </p:txBody>
      </p:sp>
    </p:spTree>
    <p:extLst>
      <p:ext uri="{BB962C8B-B14F-4D97-AF65-F5344CB8AC3E}">
        <p14:creationId xmlns:p14="http://schemas.microsoft.com/office/powerpoint/2010/main" val="3963356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2F563-821A-DB44-BE2D-CF2D52704B55}" type="slidenum">
              <a:rPr lang="en-US" smtClean="0"/>
              <a:t>26</a:t>
            </a:fld>
            <a:endParaRPr lang="en-US"/>
          </a:p>
        </p:txBody>
      </p:sp>
    </p:spTree>
    <p:extLst>
      <p:ext uri="{BB962C8B-B14F-4D97-AF65-F5344CB8AC3E}">
        <p14:creationId xmlns:p14="http://schemas.microsoft.com/office/powerpoint/2010/main" val="3697845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2F563-821A-DB44-BE2D-CF2D52704B55}" type="slidenum">
              <a:rPr lang="en-US" smtClean="0"/>
              <a:t>27</a:t>
            </a:fld>
            <a:endParaRPr lang="en-US"/>
          </a:p>
        </p:txBody>
      </p:sp>
    </p:spTree>
    <p:extLst>
      <p:ext uri="{BB962C8B-B14F-4D97-AF65-F5344CB8AC3E}">
        <p14:creationId xmlns:p14="http://schemas.microsoft.com/office/powerpoint/2010/main" val="498362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2F563-821A-DB44-BE2D-CF2D52704B55}" type="slidenum">
              <a:rPr lang="en-US" smtClean="0"/>
              <a:t>28</a:t>
            </a:fld>
            <a:endParaRPr lang="en-US"/>
          </a:p>
        </p:txBody>
      </p:sp>
    </p:spTree>
    <p:extLst>
      <p:ext uri="{BB962C8B-B14F-4D97-AF65-F5344CB8AC3E}">
        <p14:creationId xmlns:p14="http://schemas.microsoft.com/office/powerpoint/2010/main" val="3141029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2F563-821A-DB44-BE2D-CF2D52704B55}" type="slidenum">
              <a:rPr lang="en-US" smtClean="0"/>
              <a:t>29</a:t>
            </a:fld>
            <a:endParaRPr lang="en-US"/>
          </a:p>
        </p:txBody>
      </p:sp>
    </p:spTree>
    <p:extLst>
      <p:ext uri="{BB962C8B-B14F-4D97-AF65-F5344CB8AC3E}">
        <p14:creationId xmlns:p14="http://schemas.microsoft.com/office/powerpoint/2010/main" val="132614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2F563-821A-DB44-BE2D-CF2D52704B55}" type="slidenum">
              <a:rPr lang="en-US" smtClean="0"/>
              <a:t>2</a:t>
            </a:fld>
            <a:endParaRPr lang="en-US"/>
          </a:p>
        </p:txBody>
      </p:sp>
    </p:spTree>
    <p:extLst>
      <p:ext uri="{BB962C8B-B14F-4D97-AF65-F5344CB8AC3E}">
        <p14:creationId xmlns:p14="http://schemas.microsoft.com/office/powerpoint/2010/main" val="2133543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2F563-821A-DB44-BE2D-CF2D52704B55}" type="slidenum">
              <a:rPr lang="en-US" smtClean="0"/>
              <a:t>4</a:t>
            </a:fld>
            <a:endParaRPr lang="en-US"/>
          </a:p>
        </p:txBody>
      </p:sp>
    </p:spTree>
    <p:extLst>
      <p:ext uri="{BB962C8B-B14F-4D97-AF65-F5344CB8AC3E}">
        <p14:creationId xmlns:p14="http://schemas.microsoft.com/office/powerpoint/2010/main" val="3782899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2F563-821A-DB44-BE2D-CF2D52704B55}" type="slidenum">
              <a:rPr lang="en-US" smtClean="0"/>
              <a:t>5</a:t>
            </a:fld>
            <a:endParaRPr lang="en-US"/>
          </a:p>
        </p:txBody>
      </p:sp>
    </p:spTree>
    <p:extLst>
      <p:ext uri="{BB962C8B-B14F-4D97-AF65-F5344CB8AC3E}">
        <p14:creationId xmlns:p14="http://schemas.microsoft.com/office/powerpoint/2010/main" val="1653268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2F563-821A-DB44-BE2D-CF2D52704B55}" type="slidenum">
              <a:rPr lang="en-US" smtClean="0"/>
              <a:t>6</a:t>
            </a:fld>
            <a:endParaRPr lang="en-US"/>
          </a:p>
        </p:txBody>
      </p:sp>
    </p:spTree>
    <p:extLst>
      <p:ext uri="{BB962C8B-B14F-4D97-AF65-F5344CB8AC3E}">
        <p14:creationId xmlns:p14="http://schemas.microsoft.com/office/powerpoint/2010/main" val="444199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2F563-821A-DB44-BE2D-CF2D52704B55}" type="slidenum">
              <a:rPr lang="en-US" smtClean="0"/>
              <a:t>7</a:t>
            </a:fld>
            <a:endParaRPr lang="en-US"/>
          </a:p>
        </p:txBody>
      </p:sp>
    </p:spTree>
    <p:extLst>
      <p:ext uri="{BB962C8B-B14F-4D97-AF65-F5344CB8AC3E}">
        <p14:creationId xmlns:p14="http://schemas.microsoft.com/office/powerpoint/2010/main" val="2839618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2F563-821A-DB44-BE2D-CF2D52704B55}" type="slidenum">
              <a:rPr lang="en-US" smtClean="0"/>
              <a:t>8</a:t>
            </a:fld>
            <a:endParaRPr lang="en-US"/>
          </a:p>
        </p:txBody>
      </p:sp>
    </p:spTree>
    <p:extLst>
      <p:ext uri="{BB962C8B-B14F-4D97-AF65-F5344CB8AC3E}">
        <p14:creationId xmlns:p14="http://schemas.microsoft.com/office/powerpoint/2010/main" val="4289948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Performative care and how our institutions use the discourse and language of care without making systemic changes.</a:t>
            </a:r>
          </a:p>
        </p:txBody>
      </p:sp>
      <p:sp>
        <p:nvSpPr>
          <p:cNvPr id="4" name="Slide Number Placeholder 3"/>
          <p:cNvSpPr>
            <a:spLocks noGrp="1"/>
          </p:cNvSpPr>
          <p:nvPr>
            <p:ph type="sldNum" sz="quarter" idx="5"/>
          </p:nvPr>
        </p:nvSpPr>
        <p:spPr/>
        <p:txBody>
          <a:bodyPr/>
          <a:lstStyle/>
          <a:p>
            <a:fld id="{0E62F563-821A-DB44-BE2D-CF2D52704B55}" type="slidenum">
              <a:rPr lang="en-US" smtClean="0"/>
              <a:t>9</a:t>
            </a:fld>
            <a:endParaRPr lang="en-US"/>
          </a:p>
        </p:txBody>
      </p:sp>
    </p:spTree>
    <p:extLst>
      <p:ext uri="{BB962C8B-B14F-4D97-AF65-F5344CB8AC3E}">
        <p14:creationId xmlns:p14="http://schemas.microsoft.com/office/powerpoint/2010/main" val="3964868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2F563-821A-DB44-BE2D-CF2D52704B55}" type="slidenum">
              <a:rPr lang="en-US" smtClean="0"/>
              <a:t>11</a:t>
            </a:fld>
            <a:endParaRPr lang="en-US"/>
          </a:p>
        </p:txBody>
      </p:sp>
    </p:spTree>
    <p:extLst>
      <p:ext uri="{BB962C8B-B14F-4D97-AF65-F5344CB8AC3E}">
        <p14:creationId xmlns:p14="http://schemas.microsoft.com/office/powerpoint/2010/main" val="3887598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EA7947-E287-4738-8C82-07CE4F01EF03}" type="datetime2">
              <a:rPr lang="en-US" smtClean="0"/>
              <a:t>Friday, April 23, 2021</a:t>
            </a:fld>
            <a:endParaRPr lang="en-US" dirty="0"/>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85375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6CB39B-5F4C-4A7E-9BE3-AAFD45576D16}" type="datetime2">
              <a:rPr lang="en-US" smtClean="0"/>
              <a:t>Friday, April 23, 2021</a:t>
            </a:fld>
            <a:endParaRPr lang="en-US" dirty="0"/>
          </a:p>
        </p:txBody>
      </p:sp>
      <p:sp>
        <p:nvSpPr>
          <p:cNvPr id="8" name="Footer Placeholder 7"/>
          <p:cNvSpPr>
            <a:spLocks noGrp="1"/>
          </p:cNvSpPr>
          <p:nvPr>
            <p:ph type="ftr" sz="quarter" idx="11"/>
          </p:nvPr>
        </p:nvSpPr>
        <p:spPr/>
        <p:txBody>
          <a:bodyPr/>
          <a:lstStyle/>
          <a:p>
            <a:r>
              <a:rPr lang="en-US"/>
              <a:t>Sample Footer</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0417690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6CB39B-5F4C-4A7E-9BE3-AAFD45576D16}" type="datetime2">
              <a:rPr lang="en-US" smtClean="0"/>
              <a:t>Friday, April 23, 2021</a:t>
            </a:fld>
            <a:endParaRPr lang="en-US" dirty="0"/>
          </a:p>
        </p:txBody>
      </p:sp>
      <p:sp>
        <p:nvSpPr>
          <p:cNvPr id="8" name="Footer Placeholder 7"/>
          <p:cNvSpPr>
            <a:spLocks noGrp="1"/>
          </p:cNvSpPr>
          <p:nvPr>
            <p:ph type="ftr" sz="quarter" idx="11"/>
          </p:nvPr>
        </p:nvSpPr>
        <p:spPr/>
        <p:txBody>
          <a:bodyPr/>
          <a:lstStyle/>
          <a:p>
            <a:r>
              <a:rPr lang="en-US"/>
              <a:t>Sample Footer</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85898658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CB39B-5F4C-4A7E-9BE3-AAFD45576D16}" type="datetime2">
              <a:rPr lang="en-US" smtClean="0"/>
              <a:t>Friday, April 23, 2021</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94349280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09929-0719-4517-94D6-FDF7F99E70F6}" type="datetime2">
              <a:rPr lang="en-US" smtClean="0"/>
              <a:t>Friday, April 23, 2021</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8271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246CB39B-5F4C-4A7E-9BE3-AAFD45576D16}" type="datetime2">
              <a:rPr lang="en-US" smtClean="0"/>
              <a:t>Friday, April 23, 2021</a:t>
            </a:fld>
            <a:endParaRPr lang="en-US" dirty="0"/>
          </a:p>
        </p:txBody>
      </p:sp>
      <p:sp>
        <p:nvSpPr>
          <p:cNvPr id="9" name="Footer Placeholder 8"/>
          <p:cNvSpPr>
            <a:spLocks noGrp="1"/>
          </p:cNvSpPr>
          <p:nvPr>
            <p:ph type="ftr" sz="quarter" idx="11"/>
          </p:nvPr>
        </p:nvSpPr>
        <p:spPr/>
        <p:txBody>
          <a:bodyPr/>
          <a:lstStyle/>
          <a:p>
            <a:r>
              <a:rPr lang="en-US"/>
              <a:t>Sample Footer</a:t>
            </a:r>
            <a:endParaRPr lang="en-US" dirty="0"/>
          </a:p>
        </p:txBody>
      </p:sp>
      <p:sp>
        <p:nvSpPr>
          <p:cNvPr id="10" name="Slide Number Placeholder 9"/>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66959506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246CB39B-5F4C-4A7E-9BE3-AAFD45576D16}" type="datetime2">
              <a:rPr lang="en-US" smtClean="0"/>
              <a:t>Friday, April 23, 2021</a:t>
            </a:fld>
            <a:endParaRPr lang="en-US" dirty="0"/>
          </a:p>
        </p:txBody>
      </p:sp>
      <p:sp>
        <p:nvSpPr>
          <p:cNvPr id="11" name="Footer Placeholder 10"/>
          <p:cNvSpPr>
            <a:spLocks noGrp="1"/>
          </p:cNvSpPr>
          <p:nvPr>
            <p:ph type="ftr" sz="quarter" idx="11"/>
          </p:nvPr>
        </p:nvSpPr>
        <p:spPr/>
        <p:txBody>
          <a:bodyPr/>
          <a:lstStyle/>
          <a:p>
            <a:r>
              <a:rPr lang="en-US"/>
              <a:t>Sample Footer</a:t>
            </a:r>
            <a:endParaRPr lang="en-US" dirty="0"/>
          </a:p>
        </p:txBody>
      </p:sp>
      <p:sp>
        <p:nvSpPr>
          <p:cNvPr id="12" name="Slide Number Placeholder 11"/>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9832180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D75BB40A-97BD-4BFB-B639-0BFF95FDE8B7}" type="datetime2">
              <a:rPr lang="en-US" smtClean="0"/>
              <a:t>Friday, April 23, 2021</a:t>
            </a:fld>
            <a:endParaRPr lang="en-US"/>
          </a:p>
        </p:txBody>
      </p:sp>
      <p:sp>
        <p:nvSpPr>
          <p:cNvPr id="7" name="Footer Placeholder 6"/>
          <p:cNvSpPr>
            <a:spLocks noGrp="1"/>
          </p:cNvSpPr>
          <p:nvPr>
            <p:ph type="ftr" sz="quarter" idx="11"/>
          </p:nvPr>
        </p:nvSpPr>
        <p:spPr/>
        <p:txBody>
          <a:bodyPr/>
          <a:lstStyle/>
          <a:p>
            <a:r>
              <a:rPr lang="en-US"/>
              <a:t>Sample Footer</a:t>
            </a:r>
          </a:p>
        </p:txBody>
      </p:sp>
      <p:sp>
        <p:nvSpPr>
          <p:cNvPr id="8" name="Slide Number Placeholder 7"/>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809001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EE9E0E3-ECF6-4CFE-8698-AEFEBCECC3C0}" type="datetime2">
              <a:rPr lang="en-US" smtClean="0"/>
              <a:t>Friday, April 23, 2021</a:t>
            </a:fld>
            <a:endParaRPr lang="en-US"/>
          </a:p>
        </p:txBody>
      </p:sp>
      <p:sp>
        <p:nvSpPr>
          <p:cNvPr id="6" name="Footer Placeholder 5"/>
          <p:cNvSpPr>
            <a:spLocks noGrp="1"/>
          </p:cNvSpPr>
          <p:nvPr>
            <p:ph type="ftr" sz="quarter" idx="11"/>
          </p:nvPr>
        </p:nvSpPr>
        <p:spPr/>
        <p:txBody>
          <a:bodyPr/>
          <a:lstStyle/>
          <a:p>
            <a:r>
              <a:rPr lang="en-US"/>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222486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46CB39B-5F4C-4A7E-9BE3-AAFD45576D16}" type="datetime2">
              <a:rPr lang="en-US" smtClean="0"/>
              <a:t>Friday, April 23, 2021</a:t>
            </a:fld>
            <a:endParaRPr lang="en-US" dirty="0"/>
          </a:p>
        </p:txBody>
      </p:sp>
      <p:sp>
        <p:nvSpPr>
          <p:cNvPr id="9" name="Footer Placeholder 8"/>
          <p:cNvSpPr>
            <a:spLocks noGrp="1"/>
          </p:cNvSpPr>
          <p:nvPr>
            <p:ph type="ftr" sz="quarter" idx="11"/>
          </p:nvPr>
        </p:nvSpPr>
        <p:spPr/>
        <p:txBody>
          <a:bodyPr/>
          <a:lstStyle/>
          <a:p>
            <a:r>
              <a:rPr lang="en-US"/>
              <a:t>Sample Footer</a:t>
            </a:r>
            <a:endParaRPr lang="en-US" dirty="0"/>
          </a:p>
        </p:txBody>
      </p:sp>
      <p:sp>
        <p:nvSpPr>
          <p:cNvPr id="10" name="Slide Number Placeholder 9"/>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60550065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46CB39B-5F4C-4A7E-9BE3-AAFD45576D16}" type="datetime2">
              <a:rPr lang="en-US" smtClean="0"/>
              <a:t>Friday, April 23, 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a:t>Sample Footer</a:t>
            </a:r>
            <a:endParaRPr lang="en-US" dirty="0"/>
          </a:p>
        </p:txBody>
      </p:sp>
      <p:sp>
        <p:nvSpPr>
          <p:cNvPr id="10" name="Slide Number Placeholder 9"/>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15826252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246CB39B-5F4C-4A7E-9BE3-AAFD45576D16}" type="datetime2">
              <a:rPr lang="en-US" smtClean="0"/>
              <a:t>Friday, April 23, 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a:t>Sample Footer</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897968459"/>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descr="Abstract blurred public library with bookshelves">
            <a:extLst>
              <a:ext uri="{FF2B5EF4-FFF2-40B4-BE49-F238E27FC236}">
                <a16:creationId xmlns:a16="http://schemas.microsoft.com/office/drawing/2014/main" id="{CAD2FC16-A055-432E-B151-5E09B228AC08}"/>
              </a:ext>
            </a:extLst>
          </p:cNvPr>
          <p:cNvPicPr>
            <a:picLocks noChangeAspect="1"/>
          </p:cNvPicPr>
          <p:nvPr/>
        </p:nvPicPr>
        <p:blipFill rotWithShape="1">
          <a:blip r:embed="rId3">
            <a:alphaModFix amt="35000"/>
          </a:blip>
          <a:srcRect t="1310" b="14420"/>
          <a:stretch/>
        </p:blipFill>
        <p:spPr>
          <a:xfrm>
            <a:off x="20" y="10"/>
            <a:ext cx="12191980" cy="6857990"/>
          </a:xfrm>
          <a:prstGeom prst="rect">
            <a:avLst/>
          </a:prstGeom>
        </p:spPr>
      </p:pic>
      <p:sp>
        <p:nvSpPr>
          <p:cNvPr id="2" name="Title 1">
            <a:extLst>
              <a:ext uri="{FF2B5EF4-FFF2-40B4-BE49-F238E27FC236}">
                <a16:creationId xmlns:a16="http://schemas.microsoft.com/office/drawing/2014/main" id="{D00C0E5C-2E18-C145-BB62-7E5AC706C7A9}"/>
              </a:ext>
            </a:extLst>
          </p:cNvPr>
          <p:cNvSpPr>
            <a:spLocks noGrp="1"/>
          </p:cNvSpPr>
          <p:nvPr>
            <p:ph type="ctrTitle"/>
          </p:nvPr>
        </p:nvSpPr>
        <p:spPr>
          <a:xfrm>
            <a:off x="1069847" y="758952"/>
            <a:ext cx="9055227" cy="3794760"/>
          </a:xfrm>
        </p:spPr>
        <p:txBody>
          <a:bodyPr>
            <a:normAutofit/>
          </a:bodyPr>
          <a:lstStyle/>
          <a:p>
            <a:r>
              <a:rPr lang="en-US" sz="6500" dirty="0"/>
              <a:t>A Manifesto for the Future: </a:t>
            </a:r>
            <a:br>
              <a:rPr lang="en-US" dirty="0"/>
            </a:br>
            <a:r>
              <a:rPr lang="en-US" sz="4000" dirty="0"/>
              <a:t>My Hopes for the Post-Pandemic University</a:t>
            </a:r>
            <a:endParaRPr lang="en-US" dirty="0"/>
          </a:p>
        </p:txBody>
      </p:sp>
      <p:sp>
        <p:nvSpPr>
          <p:cNvPr id="3" name="Subtitle 2">
            <a:extLst>
              <a:ext uri="{FF2B5EF4-FFF2-40B4-BE49-F238E27FC236}">
                <a16:creationId xmlns:a16="http://schemas.microsoft.com/office/drawing/2014/main" id="{89D31600-D509-EB42-89AE-E42C8EDD3CD1}"/>
              </a:ext>
            </a:extLst>
          </p:cNvPr>
          <p:cNvSpPr>
            <a:spLocks noGrp="1"/>
          </p:cNvSpPr>
          <p:nvPr>
            <p:ph type="subTitle" idx="1"/>
          </p:nvPr>
        </p:nvSpPr>
        <p:spPr>
          <a:xfrm>
            <a:off x="1100015" y="4670246"/>
            <a:ext cx="7315200" cy="1419658"/>
          </a:xfrm>
        </p:spPr>
        <p:txBody>
          <a:bodyPr>
            <a:normAutofit/>
          </a:bodyPr>
          <a:lstStyle/>
          <a:p>
            <a:r>
              <a:rPr lang="en-US" sz="1500" dirty="0">
                <a:solidFill>
                  <a:schemeClr val="tx1"/>
                </a:solidFill>
              </a:rPr>
              <a:t>Dr. Brenna Clarke Gray</a:t>
            </a:r>
          </a:p>
          <a:p>
            <a:r>
              <a:rPr lang="en-US" sz="1500" dirty="0">
                <a:solidFill>
                  <a:schemeClr val="tx1"/>
                </a:solidFill>
              </a:rPr>
              <a:t>Coordinator, Educational Technologies</a:t>
            </a:r>
          </a:p>
          <a:p>
            <a:r>
              <a:rPr lang="en-US" sz="1500" dirty="0">
                <a:solidFill>
                  <a:schemeClr val="tx1"/>
                </a:solidFill>
              </a:rPr>
              <a:t>Thompson Rivers University</a:t>
            </a:r>
          </a:p>
          <a:p>
            <a:r>
              <a:rPr lang="en-US" sz="1500" dirty="0" err="1">
                <a:solidFill>
                  <a:schemeClr val="tx1"/>
                </a:solidFill>
              </a:rPr>
              <a:t>bgray@tru.ca</a:t>
            </a:r>
            <a:r>
              <a:rPr lang="en-US" sz="1500" dirty="0">
                <a:solidFill>
                  <a:schemeClr val="tx1"/>
                </a:solidFill>
              </a:rPr>
              <a:t> // @</a:t>
            </a:r>
            <a:r>
              <a:rPr lang="en-US" sz="1500" dirty="0" err="1">
                <a:solidFill>
                  <a:schemeClr val="tx1"/>
                </a:solidFill>
              </a:rPr>
              <a:t>brennacgray</a:t>
            </a:r>
            <a:endParaRPr lang="en-US" sz="1500" dirty="0">
              <a:solidFill>
                <a:schemeClr val="tx1"/>
              </a:solidFill>
            </a:endParaRPr>
          </a:p>
        </p:txBody>
      </p:sp>
      <p:sp>
        <p:nvSpPr>
          <p:cNvPr id="17" name="Rectangle 19">
            <a:extLst>
              <a:ext uri="{FF2B5EF4-FFF2-40B4-BE49-F238E27FC236}">
                <a16:creationId xmlns:a16="http://schemas.microsoft.com/office/drawing/2014/main" id="{D4ABACDC-BD54-40F3-9047-8298C77C2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21">
            <a:extLst>
              <a:ext uri="{FF2B5EF4-FFF2-40B4-BE49-F238E27FC236}">
                <a16:creationId xmlns:a16="http://schemas.microsoft.com/office/drawing/2014/main" id="{B76CB7CA-05C2-4EE8-A97F-B5F3A4F89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144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5926577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E2F88-D31D-804C-82DE-D24612066B5C}"/>
              </a:ext>
            </a:extLst>
          </p:cNvPr>
          <p:cNvSpPr>
            <a:spLocks noGrp="1"/>
          </p:cNvSpPr>
          <p:nvPr>
            <p:ph type="title"/>
          </p:nvPr>
        </p:nvSpPr>
        <p:spPr/>
        <p:txBody>
          <a:bodyPr/>
          <a:lstStyle/>
          <a:p>
            <a:r>
              <a:rPr lang="en-US" dirty="0"/>
              <a:t>Resisting neoliberal manifestations of care.</a:t>
            </a:r>
          </a:p>
        </p:txBody>
      </p:sp>
      <p:sp>
        <p:nvSpPr>
          <p:cNvPr id="3" name="Content Placeholder 2">
            <a:extLst>
              <a:ext uri="{FF2B5EF4-FFF2-40B4-BE49-F238E27FC236}">
                <a16:creationId xmlns:a16="http://schemas.microsoft.com/office/drawing/2014/main" id="{BE736801-BA2C-BB40-93EB-79CA70E27A6D}"/>
              </a:ext>
            </a:extLst>
          </p:cNvPr>
          <p:cNvSpPr>
            <a:spLocks noGrp="1"/>
          </p:cNvSpPr>
          <p:nvPr>
            <p:ph idx="1"/>
          </p:nvPr>
        </p:nvSpPr>
        <p:spPr/>
        <p:txBody>
          <a:bodyPr/>
          <a:lstStyle/>
          <a:p>
            <a:r>
              <a:rPr lang="en-US" dirty="0"/>
              <a:t>Care is not </a:t>
            </a:r>
          </a:p>
          <a:p>
            <a:pPr lvl="1"/>
            <a:r>
              <a:rPr lang="en-US" dirty="0"/>
              <a:t>something we do to enable more work to take place.</a:t>
            </a:r>
          </a:p>
          <a:p>
            <a:pPr lvl="1"/>
            <a:r>
              <a:rPr lang="en-US" dirty="0"/>
              <a:t>antithetical to notions of “</a:t>
            </a:r>
            <a:r>
              <a:rPr lang="en-US" dirty="0" err="1"/>
              <a:t>rigour</a:t>
            </a:r>
            <a:r>
              <a:rPr lang="en-US" dirty="0"/>
              <a:t>.”</a:t>
            </a:r>
          </a:p>
          <a:p>
            <a:pPr lvl="1"/>
            <a:r>
              <a:rPr lang="en-US" dirty="0"/>
              <a:t>the responsibility of the individual to undertake.</a:t>
            </a:r>
          </a:p>
          <a:p>
            <a:pPr lvl="1"/>
            <a:endParaRPr lang="en-US" dirty="0"/>
          </a:p>
          <a:p>
            <a:r>
              <a:rPr lang="en-US" dirty="0"/>
              <a:t>I have come to see these wellness webinars as positioning my exhaustion, my stress, my overwork as something I can solve on my own, with deep breathing or lunchtime yoga; they invite me to see my struggle as a personal failing. </a:t>
            </a:r>
          </a:p>
          <a:p>
            <a:r>
              <a:rPr lang="en-US" b="1" dirty="0"/>
              <a:t>I am not failing. I am being failed.</a:t>
            </a:r>
            <a:endParaRPr lang="en-CA" b="1" dirty="0"/>
          </a:p>
        </p:txBody>
      </p:sp>
    </p:spTree>
    <p:extLst>
      <p:ext uri="{BB962C8B-B14F-4D97-AF65-F5344CB8AC3E}">
        <p14:creationId xmlns:p14="http://schemas.microsoft.com/office/powerpoint/2010/main" val="30961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82BB0C-31CA-C949-844A-212587D16236}"/>
              </a:ext>
            </a:extLst>
          </p:cNvPr>
          <p:cNvSpPr>
            <a:spLocks noGrp="1"/>
          </p:cNvSpPr>
          <p:nvPr>
            <p:ph type="title"/>
          </p:nvPr>
        </p:nvSpPr>
        <p:spPr>
          <a:xfrm>
            <a:off x="1539116" y="864108"/>
            <a:ext cx="3073914" cy="5120639"/>
          </a:xfrm>
        </p:spPr>
        <p:txBody>
          <a:bodyPr>
            <a:normAutofit/>
          </a:bodyPr>
          <a:lstStyle/>
          <a:p>
            <a:pPr algn="r"/>
            <a:r>
              <a:rPr lang="en-US" sz="2800" i="1" dirty="0">
                <a:solidFill>
                  <a:schemeClr val="tx1">
                    <a:lumMod val="85000"/>
                    <a:lumOff val="15000"/>
                  </a:schemeClr>
                </a:solidFill>
              </a:rPr>
              <a:t>Gender &amp; Society</a:t>
            </a:r>
            <a:r>
              <a:rPr lang="en-US" sz="2800" dirty="0">
                <a:solidFill>
                  <a:schemeClr val="tx1">
                    <a:lumMod val="85000"/>
                    <a:lumOff val="15000"/>
                  </a:schemeClr>
                </a:solidFill>
              </a:rPr>
              <a:t>, “Who Does the ‘Housework of the University’ During a</a:t>
            </a:r>
            <a:br>
              <a:rPr lang="en-US" sz="2800" dirty="0">
                <a:solidFill>
                  <a:schemeClr val="tx1">
                    <a:lumMod val="85000"/>
                    <a:lumOff val="15000"/>
                  </a:schemeClr>
                </a:solidFill>
              </a:rPr>
            </a:br>
            <a:r>
              <a:rPr lang="en-US" sz="2800" dirty="0">
                <a:solidFill>
                  <a:schemeClr val="tx1">
                    <a:lumMod val="85000"/>
                    <a:lumOff val="15000"/>
                  </a:schemeClr>
                </a:solidFill>
              </a:rPr>
              <a:t>Pandemic? The Impact of Covid-19 on Precarious Women Working in</a:t>
            </a:r>
            <a:br>
              <a:rPr lang="en-US" sz="2800" dirty="0">
                <a:solidFill>
                  <a:schemeClr val="tx1">
                    <a:lumMod val="85000"/>
                    <a:lumOff val="15000"/>
                  </a:schemeClr>
                </a:solidFill>
              </a:rPr>
            </a:br>
            <a:r>
              <a:rPr lang="en-US" sz="2800" dirty="0">
                <a:solidFill>
                  <a:schemeClr val="tx1">
                    <a:lumMod val="85000"/>
                    <a:lumOff val="15000"/>
                  </a:schemeClr>
                </a:solidFill>
              </a:rPr>
              <a:t> Universities”</a:t>
            </a:r>
            <a:br>
              <a:rPr lang="en-US" sz="2800" dirty="0">
                <a:solidFill>
                  <a:schemeClr val="tx1">
                    <a:lumMod val="85000"/>
                    <a:lumOff val="15000"/>
                  </a:schemeClr>
                </a:solidFill>
              </a:rPr>
            </a:br>
            <a:r>
              <a:rPr lang="en-US" sz="2800" dirty="0">
                <a:solidFill>
                  <a:schemeClr val="tx1">
                    <a:lumMod val="85000"/>
                    <a:lumOff val="15000"/>
                  </a:schemeClr>
                </a:solidFill>
              </a:rPr>
              <a:t> </a:t>
            </a:r>
          </a:p>
        </p:txBody>
      </p:sp>
      <p:sp>
        <p:nvSpPr>
          <p:cNvPr id="21" name="Rectangle 20">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055A96E-7EE8-124A-A37F-BFE0852CDAD8}"/>
              </a:ext>
            </a:extLst>
          </p:cNvPr>
          <p:cNvSpPr>
            <a:spLocks noGrp="1"/>
          </p:cNvSpPr>
          <p:nvPr>
            <p:ph idx="1"/>
          </p:nvPr>
        </p:nvSpPr>
        <p:spPr>
          <a:xfrm>
            <a:off x="5289229" y="864108"/>
            <a:ext cx="5910677" cy="5120640"/>
          </a:xfrm>
        </p:spPr>
        <p:txBody>
          <a:bodyPr>
            <a:normAutofit/>
          </a:bodyPr>
          <a:lstStyle/>
          <a:p>
            <a:pPr marL="0" indent="0">
              <a:buNone/>
            </a:pPr>
            <a:r>
              <a:rPr lang="en-US" dirty="0"/>
              <a:t>“Teaching and the accompanying administrative and pastoral work is considered less prestigious and beneficial to career advancement than research and publishing. Frontline engagement with students is the housework of the academy and it usually falls at the feet of women, women who are junior, women of </a:t>
            </a:r>
            <a:r>
              <a:rPr lang="en-US" dirty="0" err="1"/>
              <a:t>colour</a:t>
            </a:r>
            <a:r>
              <a:rPr lang="en-US" dirty="0"/>
              <a:t> and especially women who are precariously employed.” </a:t>
            </a:r>
          </a:p>
        </p:txBody>
      </p:sp>
      <p:sp>
        <p:nvSpPr>
          <p:cNvPr id="25" name="Rectangle 24">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749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7CDD-177E-E14C-BB98-F4F24A037805}"/>
              </a:ext>
            </a:extLst>
          </p:cNvPr>
          <p:cNvSpPr>
            <a:spLocks noGrp="1"/>
          </p:cNvSpPr>
          <p:nvPr>
            <p:ph type="title"/>
          </p:nvPr>
        </p:nvSpPr>
        <p:spPr/>
        <p:txBody>
          <a:bodyPr/>
          <a:lstStyle/>
          <a:p>
            <a:r>
              <a:rPr lang="en-US" dirty="0"/>
              <a:t>The Tricky Truth About Care</a:t>
            </a:r>
          </a:p>
        </p:txBody>
      </p:sp>
      <p:sp>
        <p:nvSpPr>
          <p:cNvPr id="3" name="Content Placeholder 2">
            <a:extLst>
              <a:ext uri="{FF2B5EF4-FFF2-40B4-BE49-F238E27FC236}">
                <a16:creationId xmlns:a16="http://schemas.microsoft.com/office/drawing/2014/main" id="{C5B1EE11-5E4D-974D-9587-81184E9C9449}"/>
              </a:ext>
            </a:extLst>
          </p:cNvPr>
          <p:cNvSpPr>
            <a:spLocks noGrp="1"/>
          </p:cNvSpPr>
          <p:nvPr>
            <p:ph idx="1"/>
          </p:nvPr>
        </p:nvSpPr>
        <p:spPr/>
        <p:txBody>
          <a:bodyPr/>
          <a:lstStyle/>
          <a:p>
            <a:r>
              <a:rPr lang="en-US" dirty="0"/>
              <a:t>Care is strategically useful to the institution to cultivate on the micro level, between individuals; consider how much institutional marketing in the pandemic hinged on celebrating the efforts of individual instructors and their efforts.</a:t>
            </a:r>
          </a:p>
          <a:p>
            <a:r>
              <a:rPr lang="en-US" dirty="0"/>
              <a:t>If individuals are enacting care, the institution can remain relatively indifferent to necessary structural changes.</a:t>
            </a:r>
          </a:p>
          <a:p>
            <a:r>
              <a:rPr lang="en-US" dirty="0"/>
              <a:t>But care ultimately fails on the macro level when it isn’t supported by institutional structures (</a:t>
            </a:r>
            <a:r>
              <a:rPr lang="en-US" dirty="0" err="1"/>
              <a:t>eg.</a:t>
            </a:r>
            <a:r>
              <a:rPr lang="en-US" dirty="0"/>
              <a:t> an understaffed support unit).</a:t>
            </a:r>
          </a:p>
          <a:p>
            <a:pPr marL="0" indent="0">
              <a:buNone/>
            </a:pPr>
            <a:endParaRPr lang="en-US" dirty="0"/>
          </a:p>
          <a:p>
            <a:r>
              <a:rPr lang="en-US" b="1" dirty="0"/>
              <a:t>Care cannot be extracted in perpetuity.</a:t>
            </a:r>
          </a:p>
        </p:txBody>
      </p:sp>
    </p:spTree>
    <p:extLst>
      <p:ext uri="{BB962C8B-B14F-4D97-AF65-F5344CB8AC3E}">
        <p14:creationId xmlns:p14="http://schemas.microsoft.com/office/powerpoint/2010/main" val="82662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2">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White stones balanced in a stack">
            <a:extLst>
              <a:ext uri="{FF2B5EF4-FFF2-40B4-BE49-F238E27FC236}">
                <a16:creationId xmlns:a16="http://schemas.microsoft.com/office/drawing/2014/main" id="{CF9039BB-56C8-4CAD-AA1F-DC529913E7DD}"/>
              </a:ext>
            </a:extLst>
          </p:cNvPr>
          <p:cNvPicPr>
            <a:picLocks noChangeAspect="1"/>
          </p:cNvPicPr>
          <p:nvPr/>
        </p:nvPicPr>
        <p:blipFill rotWithShape="1">
          <a:blip r:embed="rId3">
            <a:duotone>
              <a:schemeClr val="accent1">
                <a:shade val="45000"/>
                <a:satMod val="135000"/>
              </a:schemeClr>
              <a:prstClr val="white"/>
            </a:duotone>
          </a:blip>
          <a:srcRect l="9091" t="16469" r="1" b="6904"/>
          <a:stretch/>
        </p:blipFill>
        <p:spPr>
          <a:xfrm>
            <a:off x="20" y="-1"/>
            <a:ext cx="12188932" cy="6858000"/>
          </a:xfrm>
          <a:prstGeom prst="rect">
            <a:avLst/>
          </a:prstGeom>
        </p:spPr>
      </p:pic>
      <p:sp>
        <p:nvSpPr>
          <p:cNvPr id="25" name="Rectangle 24">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40F7A5A-FC6B-AC49-B35B-9141DC90088E}"/>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000" spc="-100" dirty="0"/>
              <a:t>A note on grace.</a:t>
            </a:r>
          </a:p>
        </p:txBody>
      </p:sp>
      <p:sp>
        <p:nvSpPr>
          <p:cNvPr id="3" name="Content Placeholder 2">
            <a:extLst>
              <a:ext uri="{FF2B5EF4-FFF2-40B4-BE49-F238E27FC236}">
                <a16:creationId xmlns:a16="http://schemas.microsoft.com/office/drawing/2014/main" id="{914BEDCB-86F7-714A-8EFC-E38AEBAA6723}"/>
              </a:ext>
            </a:extLst>
          </p:cNvPr>
          <p:cNvSpPr>
            <a:spLocks noGrp="1"/>
          </p:cNvSpPr>
          <p:nvPr>
            <p:ph idx="1"/>
          </p:nvPr>
        </p:nvSpPr>
        <p:spPr>
          <a:xfrm>
            <a:off x="643467" y="4670246"/>
            <a:ext cx="3685069" cy="914400"/>
          </a:xfrm>
        </p:spPr>
        <p:txBody>
          <a:bodyPr vert="horz" lIns="91440" tIns="45720" rIns="91440" bIns="45720" rtlCol="0" anchor="t">
            <a:normAutofit/>
          </a:bodyPr>
          <a:lstStyle/>
          <a:p>
            <a:pPr marL="0" indent="0">
              <a:buNone/>
            </a:pPr>
            <a:r>
              <a:rPr lang="en-US" sz="1700" dirty="0">
                <a:solidFill>
                  <a:schemeClr val="accent1">
                    <a:lumMod val="20000"/>
                    <a:lumOff val="80000"/>
                  </a:schemeClr>
                </a:solidFill>
              </a:rPr>
              <a:t>Are we bad at extending grace within the academy because we have not felt empowered to ask for it?</a:t>
            </a:r>
          </a:p>
        </p:txBody>
      </p:sp>
      <p:sp>
        <p:nvSpPr>
          <p:cNvPr id="27" name="Rectangle 26">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12447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1" name="Rectangle 24">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uilding entrance and elevators">
            <a:extLst>
              <a:ext uri="{FF2B5EF4-FFF2-40B4-BE49-F238E27FC236}">
                <a16:creationId xmlns:a16="http://schemas.microsoft.com/office/drawing/2014/main" id="{BA127539-2215-4E46-BE8A-F8CC90857EF0}"/>
              </a:ext>
            </a:extLst>
          </p:cNvPr>
          <p:cNvPicPr>
            <a:picLocks noChangeAspect="1"/>
          </p:cNvPicPr>
          <p:nvPr/>
        </p:nvPicPr>
        <p:blipFill rotWithShape="1">
          <a:blip r:embed="rId3">
            <a:alphaModFix amt="35000"/>
          </a:blip>
          <a:srcRect t="3186" b="12545"/>
          <a:stretch/>
        </p:blipFill>
        <p:spPr>
          <a:xfrm>
            <a:off x="20" y="10"/>
            <a:ext cx="12191980" cy="6857990"/>
          </a:xfrm>
          <a:prstGeom prst="rect">
            <a:avLst/>
          </a:prstGeom>
        </p:spPr>
      </p:pic>
      <p:sp>
        <p:nvSpPr>
          <p:cNvPr id="2" name="Title 1">
            <a:extLst>
              <a:ext uri="{FF2B5EF4-FFF2-40B4-BE49-F238E27FC236}">
                <a16:creationId xmlns:a16="http://schemas.microsoft.com/office/drawing/2014/main" id="{C313BC9D-6DB5-C142-8DAE-5CF5F43B95AB}"/>
              </a:ext>
            </a:extLst>
          </p:cNvPr>
          <p:cNvSpPr>
            <a:spLocks noGrp="1"/>
          </p:cNvSpPr>
          <p:nvPr>
            <p:ph type="title"/>
          </p:nvPr>
        </p:nvSpPr>
        <p:spPr>
          <a:xfrm>
            <a:off x="1069847" y="758952"/>
            <a:ext cx="9055227" cy="3794760"/>
          </a:xfrm>
        </p:spPr>
        <p:txBody>
          <a:bodyPr vert="horz" lIns="91440" tIns="45720" rIns="91440" bIns="45720" rtlCol="0" anchor="b">
            <a:normAutofit/>
          </a:bodyPr>
          <a:lstStyle/>
          <a:p>
            <a:r>
              <a:rPr lang="en-US" sz="7200" dirty="0"/>
              <a:t>Surveillance</a:t>
            </a:r>
            <a:br>
              <a:rPr lang="en-US" sz="7200" dirty="0"/>
            </a:br>
            <a:r>
              <a:rPr lang="en-US" sz="7200" dirty="0"/>
              <a:t>… not just e-proctoring.</a:t>
            </a:r>
          </a:p>
        </p:txBody>
      </p:sp>
      <p:sp>
        <p:nvSpPr>
          <p:cNvPr id="27" name="Rectangle 26">
            <a:extLst>
              <a:ext uri="{FF2B5EF4-FFF2-40B4-BE49-F238E27FC236}">
                <a16:creationId xmlns:a16="http://schemas.microsoft.com/office/drawing/2014/main" id="{D4ABACDC-BD54-40F3-9047-8298C77C2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B76CB7CA-05C2-4EE8-A97F-B5F3A4F89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144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8658130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32F8-07C7-134F-A3E8-82A8B0DB7D3B}"/>
              </a:ext>
            </a:extLst>
          </p:cNvPr>
          <p:cNvSpPr>
            <a:spLocks noGrp="1"/>
          </p:cNvSpPr>
          <p:nvPr>
            <p:ph type="title"/>
          </p:nvPr>
        </p:nvSpPr>
        <p:spPr/>
        <p:txBody>
          <a:bodyPr/>
          <a:lstStyle/>
          <a:p>
            <a:r>
              <a:rPr lang="en-US" dirty="0"/>
              <a:t>Why is surveillance tech so at home in our classrooms?</a:t>
            </a:r>
          </a:p>
        </p:txBody>
      </p:sp>
      <p:sp>
        <p:nvSpPr>
          <p:cNvPr id="3" name="Content Placeholder 2">
            <a:extLst>
              <a:ext uri="{FF2B5EF4-FFF2-40B4-BE49-F238E27FC236}">
                <a16:creationId xmlns:a16="http://schemas.microsoft.com/office/drawing/2014/main" id="{CE8D8228-C5F4-CD48-B614-736EE7F67A00}"/>
              </a:ext>
            </a:extLst>
          </p:cNvPr>
          <p:cNvSpPr>
            <a:spLocks noGrp="1"/>
          </p:cNvSpPr>
          <p:nvPr>
            <p:ph idx="1"/>
          </p:nvPr>
        </p:nvSpPr>
        <p:spPr/>
        <p:txBody>
          <a:bodyPr/>
          <a:lstStyle/>
          <a:p>
            <a:r>
              <a:rPr lang="en-US" dirty="0"/>
              <a:t>Vendors respond to needs educators express. </a:t>
            </a:r>
          </a:p>
          <a:p>
            <a:r>
              <a:rPr lang="en-US" dirty="0" err="1"/>
              <a:t>Proctorio</a:t>
            </a:r>
            <a:r>
              <a:rPr lang="en-US" dirty="0"/>
              <a:t>, ClassDojo, Microsoft Habits, Zoom’s attention-tracking function: these tools are responding to existing anxieties institutions have about students.</a:t>
            </a:r>
          </a:p>
          <a:p>
            <a:r>
              <a:rPr lang="en-US" dirty="0"/>
              <a:t>Surveillance masquerades as care – I want to know my students are keeping up! – but it is in fact control. We monitor not for learning (none of these tools can measure learning), but for compliance.</a:t>
            </a:r>
          </a:p>
        </p:txBody>
      </p:sp>
    </p:spTree>
    <p:extLst>
      <p:ext uri="{BB962C8B-B14F-4D97-AF65-F5344CB8AC3E}">
        <p14:creationId xmlns:p14="http://schemas.microsoft.com/office/powerpoint/2010/main" val="34568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AC91A-CA29-494D-BFF9-B3625034366A}"/>
              </a:ext>
            </a:extLst>
          </p:cNvPr>
          <p:cNvSpPr>
            <a:spLocks noGrp="1"/>
          </p:cNvSpPr>
          <p:nvPr>
            <p:ph type="title"/>
          </p:nvPr>
        </p:nvSpPr>
        <p:spPr/>
        <p:txBody>
          <a:bodyPr/>
          <a:lstStyle/>
          <a:p>
            <a:r>
              <a:rPr lang="en-US" dirty="0"/>
              <a:t>What do we believe we are entitled to?</a:t>
            </a:r>
          </a:p>
        </p:txBody>
      </p:sp>
      <p:sp>
        <p:nvSpPr>
          <p:cNvPr id="7" name="Content Placeholder 6">
            <a:extLst>
              <a:ext uri="{FF2B5EF4-FFF2-40B4-BE49-F238E27FC236}">
                <a16:creationId xmlns:a16="http://schemas.microsoft.com/office/drawing/2014/main" id="{E7DB4450-E31F-E246-8F34-66AB8EAADAC2}"/>
              </a:ext>
            </a:extLst>
          </p:cNvPr>
          <p:cNvSpPr>
            <a:spLocks noGrp="1"/>
          </p:cNvSpPr>
          <p:nvPr>
            <p:ph idx="1"/>
          </p:nvPr>
        </p:nvSpPr>
        <p:spPr/>
        <p:txBody>
          <a:bodyPr/>
          <a:lstStyle/>
          <a:p>
            <a:r>
              <a:rPr lang="en-US" dirty="0"/>
              <a:t>The lack of control over classroom space has led to an overreach re: what faculty are entitled to know about students.</a:t>
            </a:r>
          </a:p>
          <a:p>
            <a:r>
              <a:rPr lang="en-US" dirty="0"/>
              <a:t>Is it reasonable to exert control over:</a:t>
            </a:r>
          </a:p>
          <a:p>
            <a:pPr lvl="1"/>
            <a:r>
              <a:rPr lang="en-US" dirty="0"/>
              <a:t>Where and how students live and work?</a:t>
            </a:r>
          </a:p>
          <a:p>
            <a:pPr lvl="1"/>
            <a:r>
              <a:rPr lang="en-US" dirty="0" err="1"/>
              <a:t>Behaviour</a:t>
            </a:r>
            <a:r>
              <a:rPr lang="en-US" dirty="0"/>
              <a:t> in the </a:t>
            </a:r>
            <a:r>
              <a:rPr lang="en-US" dirty="0" err="1"/>
              <a:t>homespace</a:t>
            </a:r>
            <a:r>
              <a:rPr lang="en-US" dirty="0"/>
              <a:t>?</a:t>
            </a:r>
          </a:p>
          <a:p>
            <a:pPr lvl="1"/>
            <a:r>
              <a:rPr lang="en-US" dirty="0"/>
              <a:t>When students complete their work?</a:t>
            </a:r>
          </a:p>
          <a:p>
            <a:r>
              <a:rPr lang="en-US" dirty="0"/>
              <a:t>E-proctoring tools and learning analytics offer us more information about our students’ private lives than we have had before. Why are we so willing to use it?</a:t>
            </a:r>
          </a:p>
          <a:p>
            <a:r>
              <a:rPr lang="en-US" dirty="0"/>
              <a:t>Consider the impact of implicit bias once we know what we know now.</a:t>
            </a:r>
          </a:p>
          <a:p>
            <a:pPr lvl="1"/>
            <a:endParaRPr lang="en-US" dirty="0"/>
          </a:p>
        </p:txBody>
      </p:sp>
    </p:spTree>
    <p:extLst>
      <p:ext uri="{BB962C8B-B14F-4D97-AF65-F5344CB8AC3E}">
        <p14:creationId xmlns:p14="http://schemas.microsoft.com/office/powerpoint/2010/main" val="397061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907F0C3-6D98-1742-A6C8-39BF1580CA7B}"/>
              </a:ext>
            </a:extLst>
          </p:cNvPr>
          <p:cNvSpPr>
            <a:spLocks noGrp="1"/>
          </p:cNvSpPr>
          <p:nvPr>
            <p:ph type="title"/>
          </p:nvPr>
        </p:nvSpPr>
        <p:spPr>
          <a:xfrm>
            <a:off x="494260" y="1683144"/>
            <a:ext cx="2774922" cy="3491712"/>
          </a:xfrm>
        </p:spPr>
        <p:txBody>
          <a:bodyPr>
            <a:normAutofit/>
          </a:bodyPr>
          <a:lstStyle/>
          <a:p>
            <a:r>
              <a:rPr lang="en-US" dirty="0"/>
              <a:t>This data is already being collected, so…</a:t>
            </a:r>
          </a:p>
        </p:txBody>
      </p:sp>
      <p:sp>
        <p:nvSpPr>
          <p:cNvPr id="3" name="Content Placeholder 2">
            <a:extLst>
              <a:ext uri="{FF2B5EF4-FFF2-40B4-BE49-F238E27FC236}">
                <a16:creationId xmlns:a16="http://schemas.microsoft.com/office/drawing/2014/main" id="{2780E288-DE84-8E48-ADB5-46FD014E6E58}"/>
              </a:ext>
            </a:extLst>
          </p:cNvPr>
          <p:cNvSpPr>
            <a:spLocks noGrp="1"/>
          </p:cNvSpPr>
          <p:nvPr>
            <p:ph idx="1"/>
          </p:nvPr>
        </p:nvSpPr>
        <p:spPr>
          <a:xfrm>
            <a:off x="4361606" y="1683143"/>
            <a:ext cx="6627377" cy="3491713"/>
          </a:xfrm>
        </p:spPr>
        <p:txBody>
          <a:bodyPr>
            <a:normAutofit/>
          </a:bodyPr>
          <a:lstStyle/>
          <a:p>
            <a:r>
              <a:rPr lang="en-US" dirty="0"/>
              <a:t>Would it be a welcome innovation for students to know how long an instructor spends marking an essay, what time they finish writing their lectures?</a:t>
            </a:r>
          </a:p>
          <a:p>
            <a:r>
              <a:rPr lang="en-US" dirty="0"/>
              <a:t>What about for Chairs and Deans to track and review that data?</a:t>
            </a:r>
          </a:p>
          <a:p>
            <a:endParaRPr lang="en-US" dirty="0"/>
          </a:p>
          <a:p>
            <a:r>
              <a:rPr lang="en-US" dirty="0"/>
              <a:t>As Audrey Watters and Cory Doctorow have both pointed out, surveillance was never intended to be for students alone.</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34943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69C87-DB43-054B-AFDC-82736740206A}"/>
              </a:ext>
            </a:extLst>
          </p:cNvPr>
          <p:cNvSpPr>
            <a:spLocks noGrp="1"/>
          </p:cNvSpPr>
          <p:nvPr>
            <p:ph type="title"/>
          </p:nvPr>
        </p:nvSpPr>
        <p:spPr/>
        <p:txBody>
          <a:bodyPr/>
          <a:lstStyle/>
          <a:p>
            <a:r>
              <a:rPr lang="en-US" dirty="0"/>
              <a:t>How much harm is too much? How much harm is just enough?</a:t>
            </a:r>
          </a:p>
        </p:txBody>
      </p:sp>
      <p:sp>
        <p:nvSpPr>
          <p:cNvPr id="3" name="Content Placeholder 2">
            <a:extLst>
              <a:ext uri="{FF2B5EF4-FFF2-40B4-BE49-F238E27FC236}">
                <a16:creationId xmlns:a16="http://schemas.microsoft.com/office/drawing/2014/main" id="{D47FC6E6-D7EC-2743-AF3F-0B01A7B7EA42}"/>
              </a:ext>
            </a:extLst>
          </p:cNvPr>
          <p:cNvSpPr>
            <a:spLocks noGrp="1"/>
          </p:cNvSpPr>
          <p:nvPr>
            <p:ph idx="1"/>
          </p:nvPr>
        </p:nvSpPr>
        <p:spPr/>
        <p:txBody>
          <a:bodyPr>
            <a:normAutofit lnSpcReduction="10000"/>
          </a:bodyPr>
          <a:lstStyle/>
          <a:p>
            <a:r>
              <a:rPr lang="en-US" dirty="0"/>
              <a:t>Students in difficult living situations can find it hard to accommodate the needs of the e-proctoring tool.</a:t>
            </a:r>
          </a:p>
          <a:p>
            <a:r>
              <a:rPr lang="en-US" dirty="0"/>
              <a:t>Akash </a:t>
            </a:r>
            <a:r>
              <a:rPr lang="en-US" dirty="0" err="1"/>
              <a:t>Satheesan’s</a:t>
            </a:r>
            <a:r>
              <a:rPr lang="en-US" dirty="0"/>
              <a:t> research shows that e-proctoring tools struggle to treat students of all skin </a:t>
            </a:r>
            <a:r>
              <a:rPr lang="en-US" dirty="0" err="1"/>
              <a:t>colours</a:t>
            </a:r>
            <a:r>
              <a:rPr lang="en-US" dirty="0"/>
              <a:t> equitably.</a:t>
            </a:r>
          </a:p>
          <a:p>
            <a:r>
              <a:rPr lang="en-US" dirty="0"/>
              <a:t>Students report being unable to use the bathroom during exams.</a:t>
            </a:r>
          </a:p>
          <a:p>
            <a:r>
              <a:rPr lang="en-US" dirty="0"/>
              <a:t>Students with disabilities have reported issues with their needs being accommodated or their </a:t>
            </a:r>
            <a:r>
              <a:rPr lang="en-US" dirty="0" err="1"/>
              <a:t>behaviour</a:t>
            </a:r>
            <a:r>
              <a:rPr lang="en-US" dirty="0"/>
              <a:t> viewed as suspicious.</a:t>
            </a:r>
          </a:p>
          <a:p>
            <a:r>
              <a:rPr lang="en-US" dirty="0"/>
              <a:t>Gender-diverse students report problems being identified.</a:t>
            </a:r>
          </a:p>
          <a:p>
            <a:endParaRPr lang="en-US" dirty="0"/>
          </a:p>
          <a:p>
            <a:r>
              <a:rPr lang="en-US" b="1" dirty="0"/>
              <a:t>How much harm to marginalized students is acceptable collateral damage to the twin altars of Academic Integrity and </a:t>
            </a:r>
            <a:r>
              <a:rPr lang="en-US" b="1" dirty="0" err="1"/>
              <a:t>Rigour</a:t>
            </a:r>
            <a:r>
              <a:rPr lang="en-US" b="1" dirty="0"/>
              <a:t>?</a:t>
            </a:r>
          </a:p>
          <a:p>
            <a:pPr lvl="1"/>
            <a:r>
              <a:rPr lang="en-US" dirty="0"/>
              <a:t>Data supporting e-proctoring as a solution is limited.</a:t>
            </a:r>
          </a:p>
          <a:p>
            <a:pPr lvl="1"/>
            <a:r>
              <a:rPr lang="en-US" dirty="0"/>
              <a:t>Instructors can intercede, but we return to information and entitlement…</a:t>
            </a:r>
          </a:p>
        </p:txBody>
      </p:sp>
    </p:spTree>
    <p:extLst>
      <p:ext uri="{BB962C8B-B14F-4D97-AF65-F5344CB8AC3E}">
        <p14:creationId xmlns:p14="http://schemas.microsoft.com/office/powerpoint/2010/main" val="296239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B947C16-498F-7D43-992C-936734B05C47}"/>
              </a:ext>
            </a:extLst>
          </p:cNvPr>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I hope the way forward embraces care and rejects surveillance.</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DCB0F9A4-0D84-4D32-A8EA-9CFDBB4569D6}"/>
              </a:ext>
            </a:extLst>
          </p:cNvPr>
          <p:cNvGraphicFramePr>
            <a:graphicFrameLocks noGrp="1"/>
          </p:cNvGraphicFramePr>
          <p:nvPr>
            <p:ph idx="1"/>
            <p:extLst>
              <p:ext uri="{D42A27DB-BD31-4B8C-83A1-F6EECF244321}">
                <p14:modId xmlns:p14="http://schemas.microsoft.com/office/powerpoint/2010/main" val="1138342707"/>
              </p:ext>
            </p:extLst>
          </p:nvPr>
        </p:nvGraphicFramePr>
        <p:xfrm>
          <a:off x="5289229" y="864108"/>
          <a:ext cx="5910677"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120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17623D6-F681-5C4B-9D70-5C8B159A3AE1}"/>
              </a:ext>
            </a:extLst>
          </p:cNvPr>
          <p:cNvSpPr>
            <a:spLocks noGrp="1"/>
          </p:cNvSpPr>
          <p:nvPr>
            <p:ph type="title"/>
          </p:nvPr>
        </p:nvSpPr>
        <p:spPr>
          <a:xfrm>
            <a:off x="494260" y="1683144"/>
            <a:ext cx="2774922" cy="3491712"/>
          </a:xfrm>
        </p:spPr>
        <p:txBody>
          <a:bodyPr>
            <a:normAutofit/>
          </a:bodyPr>
          <a:lstStyle/>
          <a:p>
            <a:r>
              <a:rPr lang="en-US" dirty="0"/>
              <a:t>My Territorial Journey</a:t>
            </a:r>
          </a:p>
        </p:txBody>
      </p:sp>
      <p:sp>
        <p:nvSpPr>
          <p:cNvPr id="3" name="Content Placeholder 2">
            <a:extLst>
              <a:ext uri="{FF2B5EF4-FFF2-40B4-BE49-F238E27FC236}">
                <a16:creationId xmlns:a16="http://schemas.microsoft.com/office/drawing/2014/main" id="{DD724938-D94F-654D-AA61-75764762C933}"/>
              </a:ext>
            </a:extLst>
          </p:cNvPr>
          <p:cNvSpPr>
            <a:spLocks noGrp="1"/>
          </p:cNvSpPr>
          <p:nvPr>
            <p:ph idx="1"/>
          </p:nvPr>
        </p:nvSpPr>
        <p:spPr>
          <a:xfrm>
            <a:off x="4361606" y="1683143"/>
            <a:ext cx="6627377" cy="3491713"/>
          </a:xfrm>
        </p:spPr>
        <p:txBody>
          <a:bodyPr>
            <a:normAutofit fontScale="92500" lnSpcReduction="10000"/>
          </a:bodyPr>
          <a:lstStyle/>
          <a:p>
            <a:r>
              <a:rPr lang="en-US" sz="1700" dirty="0"/>
              <a:t>I join you today from my home in </a:t>
            </a:r>
            <a:r>
              <a:rPr lang="en-CA" sz="1700" dirty="0" err="1"/>
              <a:t>Tk’emlups</a:t>
            </a:r>
            <a:r>
              <a:rPr lang="en-CA" sz="1700" dirty="0"/>
              <a:t> </a:t>
            </a:r>
            <a:r>
              <a:rPr lang="en-CA" sz="1700" dirty="0" err="1"/>
              <a:t>te</a:t>
            </a:r>
            <a:r>
              <a:rPr lang="en-CA" sz="1700" dirty="0"/>
              <a:t> Secwepemc territory within the unceded traditional lands of </a:t>
            </a:r>
            <a:r>
              <a:rPr lang="en-CA" sz="1700" dirty="0" err="1"/>
              <a:t>Secwepemcúl’ecw</a:t>
            </a:r>
            <a:r>
              <a:rPr lang="en-CA" sz="1700" dirty="0"/>
              <a:t> (Secwepemc Nation), where I am an uninvited guest.</a:t>
            </a:r>
          </a:p>
          <a:p>
            <a:r>
              <a:rPr lang="en-CA" sz="1700" dirty="0"/>
              <a:t>I moved here from nine years spent in the territory of the </a:t>
            </a:r>
            <a:r>
              <a:rPr lang="en-CA" sz="1700" dirty="0" err="1"/>
              <a:t>Qayqat</a:t>
            </a:r>
            <a:r>
              <a:rPr lang="en-CA" sz="1700" dirty="0"/>
              <a:t> First Nation, one of the smallest First Nations in Canada and the only registered First Nation without a land base.</a:t>
            </a:r>
          </a:p>
          <a:p>
            <a:r>
              <a:rPr lang="en-CA" sz="1700" dirty="0"/>
              <a:t>I attended graduate school in territories associated with the Wabanaki Confederacy, the traditional homelands of the </a:t>
            </a:r>
            <a:r>
              <a:rPr lang="en-CA" sz="1700" dirty="0" err="1"/>
              <a:t>Wolastoq</a:t>
            </a:r>
            <a:r>
              <a:rPr lang="en-CA" sz="1700" dirty="0"/>
              <a:t> and Mi’kmaq peoples.</a:t>
            </a:r>
          </a:p>
          <a:p>
            <a:r>
              <a:rPr lang="en-CA" sz="1700" dirty="0"/>
              <a:t>I was born, raised, and primarily educated in lands covered by the Upper Canada treaties and the territories of Algonquin </a:t>
            </a:r>
            <a:r>
              <a:rPr lang="en-CA" sz="1700" dirty="0" err="1"/>
              <a:t>Anishinabeg</a:t>
            </a:r>
            <a:r>
              <a:rPr lang="en-CA" sz="1700" dirty="0"/>
              <a:t>.</a:t>
            </a:r>
          </a:p>
          <a:p>
            <a:r>
              <a:rPr lang="en-CA" sz="1700" dirty="0"/>
              <a:t>I am conscious of the privilege I embody in being free to move about these territories even as the original stewards of these lands await meaningful reconciliation with the settler state.</a:t>
            </a:r>
            <a:endParaRPr lang="en-US" sz="1700" dirty="0"/>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621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7" name="Rectangle 46">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lant growing in a concrete crack">
            <a:extLst>
              <a:ext uri="{FF2B5EF4-FFF2-40B4-BE49-F238E27FC236}">
                <a16:creationId xmlns:a16="http://schemas.microsoft.com/office/drawing/2014/main" id="{06927FAA-0F85-4E4A-BB21-F72BB21EE3EB}"/>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7132DA5C-639B-CB4A-B242-737D4FF68378}"/>
              </a:ext>
            </a:extLst>
          </p:cNvPr>
          <p:cNvSpPr>
            <a:spLocks noGrp="1"/>
          </p:cNvSpPr>
          <p:nvPr>
            <p:ph type="title"/>
          </p:nvPr>
        </p:nvSpPr>
        <p:spPr>
          <a:xfrm>
            <a:off x="1069848" y="1298448"/>
            <a:ext cx="7315200" cy="3255264"/>
          </a:xfrm>
        </p:spPr>
        <p:txBody>
          <a:bodyPr vert="horz" lIns="91440" tIns="45720" rIns="91440" bIns="45720" rtlCol="0" anchor="b">
            <a:normAutofit/>
          </a:bodyPr>
          <a:lstStyle/>
          <a:p>
            <a:r>
              <a:rPr lang="en-US">
                <a:solidFill>
                  <a:schemeClr val="tx1"/>
                </a:solidFill>
              </a:rPr>
              <a:t>What do you hope for?</a:t>
            </a:r>
          </a:p>
        </p:txBody>
      </p:sp>
    </p:spTree>
    <p:extLst>
      <p:ext uri="{BB962C8B-B14F-4D97-AF65-F5344CB8AC3E}">
        <p14:creationId xmlns:p14="http://schemas.microsoft.com/office/powerpoint/2010/main" val="389058267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6AC8650-B7FF-4277-8E84-A04FF82BA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6B32571-0D20-4C1B-8C73-F2634942A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w="25400" cap="sq">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42CE198D-B6AC-EA40-8F09-86872F181ABB}"/>
              </a:ext>
            </a:extLst>
          </p:cNvPr>
          <p:cNvPicPr>
            <a:picLocks noChangeAspect="1"/>
          </p:cNvPicPr>
          <p:nvPr/>
        </p:nvPicPr>
        <p:blipFill>
          <a:blip r:embed="rId2"/>
          <a:stretch>
            <a:fillRect/>
          </a:stretch>
        </p:blipFill>
        <p:spPr>
          <a:xfrm>
            <a:off x="643467" y="2069338"/>
            <a:ext cx="5130799" cy="2719323"/>
          </a:xfrm>
          <a:prstGeom prst="rect">
            <a:avLst/>
          </a:prstGeom>
        </p:spPr>
      </p:pic>
      <p:sp>
        <p:nvSpPr>
          <p:cNvPr id="30" name="Rectangle 29">
            <a:extLst>
              <a:ext uri="{FF2B5EF4-FFF2-40B4-BE49-F238E27FC236}">
                <a16:creationId xmlns:a16="http://schemas.microsoft.com/office/drawing/2014/main" id="{A43C88AF-78D5-403B-A0D8-09A70237B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25400" cap="sq">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2273E20B-6AF6-D541-BA6A-412A39D8148C}"/>
              </a:ext>
            </a:extLst>
          </p:cNvPr>
          <p:cNvPicPr>
            <a:picLocks noChangeAspect="1"/>
          </p:cNvPicPr>
          <p:nvPr/>
        </p:nvPicPr>
        <p:blipFill>
          <a:blip r:embed="rId3"/>
          <a:stretch>
            <a:fillRect/>
          </a:stretch>
        </p:blipFill>
        <p:spPr>
          <a:xfrm>
            <a:off x="6423321" y="2165541"/>
            <a:ext cx="5130799" cy="2526918"/>
          </a:xfrm>
          <a:prstGeom prst="rect">
            <a:avLst/>
          </a:prstGeom>
        </p:spPr>
      </p:pic>
    </p:spTree>
    <p:extLst>
      <p:ext uri="{BB962C8B-B14F-4D97-AF65-F5344CB8AC3E}">
        <p14:creationId xmlns:p14="http://schemas.microsoft.com/office/powerpoint/2010/main" val="3343539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C08F3E95-6C95-6947-BAA6-386F206DED98}"/>
              </a:ext>
            </a:extLst>
          </p:cNvPr>
          <p:cNvPicPr>
            <a:picLocks noChangeAspect="1"/>
          </p:cNvPicPr>
          <p:nvPr/>
        </p:nvPicPr>
        <p:blipFill>
          <a:blip r:embed="rId2"/>
          <a:stretch>
            <a:fillRect/>
          </a:stretch>
        </p:blipFill>
        <p:spPr>
          <a:xfrm>
            <a:off x="457202" y="444762"/>
            <a:ext cx="5426764" cy="2659114"/>
          </a:xfrm>
          <a:prstGeom prst="rect">
            <a:avLst/>
          </a:prstGeom>
        </p:spPr>
      </p:pic>
      <p:pic>
        <p:nvPicPr>
          <p:cNvPr id="3" name="Picture 2" descr="Text&#10;&#10;Description automatically generated">
            <a:extLst>
              <a:ext uri="{FF2B5EF4-FFF2-40B4-BE49-F238E27FC236}">
                <a16:creationId xmlns:a16="http://schemas.microsoft.com/office/drawing/2014/main" id="{55DCCF47-6DB3-F04C-89B8-B0C9901C4DA2}"/>
              </a:ext>
            </a:extLst>
          </p:cNvPr>
          <p:cNvPicPr>
            <a:picLocks noChangeAspect="1"/>
          </p:cNvPicPr>
          <p:nvPr/>
        </p:nvPicPr>
        <p:blipFill>
          <a:blip r:embed="rId3"/>
          <a:stretch>
            <a:fillRect/>
          </a:stretch>
        </p:blipFill>
        <p:spPr>
          <a:xfrm>
            <a:off x="457201" y="4048125"/>
            <a:ext cx="5426764" cy="1926501"/>
          </a:xfrm>
          <a:prstGeom prst="rect">
            <a:avLst/>
          </a:prstGeom>
        </p:spPr>
      </p:pic>
      <p:sp>
        <p:nvSpPr>
          <p:cNvPr id="12" name="Rectangle 11">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8B06DF8E-6E3C-AB4C-B139-7CA1B110828C}"/>
              </a:ext>
            </a:extLst>
          </p:cNvPr>
          <p:cNvPicPr>
            <a:picLocks noChangeAspect="1"/>
          </p:cNvPicPr>
          <p:nvPr/>
        </p:nvPicPr>
        <p:blipFill>
          <a:blip r:embed="rId4"/>
          <a:stretch>
            <a:fillRect/>
          </a:stretch>
        </p:blipFill>
        <p:spPr>
          <a:xfrm>
            <a:off x="6308034" y="2013571"/>
            <a:ext cx="5426764" cy="2686248"/>
          </a:xfrm>
          <a:prstGeom prst="rect">
            <a:avLst/>
          </a:prstGeom>
        </p:spPr>
      </p:pic>
    </p:spTree>
    <p:extLst>
      <p:ext uri="{BB962C8B-B14F-4D97-AF65-F5344CB8AC3E}">
        <p14:creationId xmlns:p14="http://schemas.microsoft.com/office/powerpoint/2010/main" val="3887447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6AC8650-B7FF-4277-8E84-A04FF82BA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6B32571-0D20-4C1B-8C73-F2634942A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w="25400" cap="sq">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4923A2B8-A065-4948-9E1F-3D7DBE6160CB}"/>
              </a:ext>
            </a:extLst>
          </p:cNvPr>
          <p:cNvPicPr>
            <a:picLocks noChangeAspect="1"/>
          </p:cNvPicPr>
          <p:nvPr/>
        </p:nvPicPr>
        <p:blipFill>
          <a:blip r:embed="rId2"/>
          <a:stretch>
            <a:fillRect/>
          </a:stretch>
        </p:blipFill>
        <p:spPr>
          <a:xfrm>
            <a:off x="643467" y="1921828"/>
            <a:ext cx="5130799" cy="3014344"/>
          </a:xfrm>
          <a:prstGeom prst="rect">
            <a:avLst/>
          </a:prstGeom>
        </p:spPr>
      </p:pic>
      <p:sp>
        <p:nvSpPr>
          <p:cNvPr id="23" name="Rectangle 22">
            <a:extLst>
              <a:ext uri="{FF2B5EF4-FFF2-40B4-BE49-F238E27FC236}">
                <a16:creationId xmlns:a16="http://schemas.microsoft.com/office/drawing/2014/main" id="{A43C88AF-78D5-403B-A0D8-09A70237B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25400" cap="sq">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10;&#10;Description automatically generated">
            <a:extLst>
              <a:ext uri="{FF2B5EF4-FFF2-40B4-BE49-F238E27FC236}">
                <a16:creationId xmlns:a16="http://schemas.microsoft.com/office/drawing/2014/main" id="{42725733-101B-2448-8618-69977507B787}"/>
              </a:ext>
            </a:extLst>
          </p:cNvPr>
          <p:cNvPicPr>
            <a:picLocks noChangeAspect="1"/>
          </p:cNvPicPr>
          <p:nvPr/>
        </p:nvPicPr>
        <p:blipFill>
          <a:blip r:embed="rId3"/>
          <a:stretch>
            <a:fillRect/>
          </a:stretch>
        </p:blipFill>
        <p:spPr>
          <a:xfrm>
            <a:off x="6423321" y="2306638"/>
            <a:ext cx="5130799" cy="2244724"/>
          </a:xfrm>
          <a:prstGeom prst="rect">
            <a:avLst/>
          </a:prstGeom>
        </p:spPr>
      </p:pic>
    </p:spTree>
    <p:extLst>
      <p:ext uri="{BB962C8B-B14F-4D97-AF65-F5344CB8AC3E}">
        <p14:creationId xmlns:p14="http://schemas.microsoft.com/office/powerpoint/2010/main" val="2389412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ED553985-4878-E241-AB41-2EE333C5742C}"/>
              </a:ext>
            </a:extLst>
          </p:cNvPr>
          <p:cNvPicPr>
            <a:picLocks noChangeAspect="1"/>
          </p:cNvPicPr>
          <p:nvPr/>
        </p:nvPicPr>
        <p:blipFill>
          <a:blip r:embed="rId2"/>
          <a:stretch>
            <a:fillRect/>
          </a:stretch>
        </p:blipFill>
        <p:spPr>
          <a:xfrm>
            <a:off x="457202" y="729667"/>
            <a:ext cx="5426764" cy="2089303"/>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id="{BE136D4F-2BA1-954F-BC87-6CF2A12D4F7B}"/>
              </a:ext>
            </a:extLst>
          </p:cNvPr>
          <p:cNvPicPr>
            <a:picLocks noChangeAspect="1"/>
          </p:cNvPicPr>
          <p:nvPr/>
        </p:nvPicPr>
        <p:blipFill>
          <a:blip r:embed="rId3"/>
          <a:stretch>
            <a:fillRect/>
          </a:stretch>
        </p:blipFill>
        <p:spPr>
          <a:xfrm>
            <a:off x="457201" y="4088826"/>
            <a:ext cx="5426764" cy="1845099"/>
          </a:xfrm>
          <a:prstGeom prst="rect">
            <a:avLst/>
          </a:prstGeom>
        </p:spPr>
      </p:pic>
      <p:sp>
        <p:nvSpPr>
          <p:cNvPr id="12" name="Rectangle 11">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D2CC2D0A-D307-1143-88BC-708B1188ED11}"/>
              </a:ext>
            </a:extLst>
          </p:cNvPr>
          <p:cNvPicPr>
            <a:picLocks noChangeAspect="1"/>
          </p:cNvPicPr>
          <p:nvPr/>
        </p:nvPicPr>
        <p:blipFill>
          <a:blip r:embed="rId4"/>
          <a:stretch>
            <a:fillRect/>
          </a:stretch>
        </p:blipFill>
        <p:spPr>
          <a:xfrm>
            <a:off x="6308034" y="1905036"/>
            <a:ext cx="5426764" cy="2903318"/>
          </a:xfrm>
          <a:prstGeom prst="rect">
            <a:avLst/>
          </a:prstGeom>
        </p:spPr>
      </p:pic>
    </p:spTree>
    <p:extLst>
      <p:ext uri="{BB962C8B-B14F-4D97-AF65-F5344CB8AC3E}">
        <p14:creationId xmlns:p14="http://schemas.microsoft.com/office/powerpoint/2010/main" val="3163085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6AC8650-B7FF-4277-8E84-A04FF82BA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6B32571-0D20-4C1B-8C73-F2634942A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w="25400" cap="sq">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10;&#10;Description automatically generated">
            <a:extLst>
              <a:ext uri="{FF2B5EF4-FFF2-40B4-BE49-F238E27FC236}">
                <a16:creationId xmlns:a16="http://schemas.microsoft.com/office/drawing/2014/main" id="{63604841-866E-954D-842D-46CEA9D0D6D4}"/>
              </a:ext>
            </a:extLst>
          </p:cNvPr>
          <p:cNvPicPr>
            <a:picLocks noChangeAspect="1"/>
          </p:cNvPicPr>
          <p:nvPr/>
        </p:nvPicPr>
        <p:blipFill>
          <a:blip r:embed="rId3"/>
          <a:stretch>
            <a:fillRect/>
          </a:stretch>
        </p:blipFill>
        <p:spPr>
          <a:xfrm>
            <a:off x="643467" y="2524697"/>
            <a:ext cx="5130799" cy="1808606"/>
          </a:xfrm>
          <a:prstGeom prst="rect">
            <a:avLst/>
          </a:prstGeom>
        </p:spPr>
      </p:pic>
      <p:sp>
        <p:nvSpPr>
          <p:cNvPr id="32" name="Rectangle 31">
            <a:extLst>
              <a:ext uri="{FF2B5EF4-FFF2-40B4-BE49-F238E27FC236}">
                <a16:creationId xmlns:a16="http://schemas.microsoft.com/office/drawing/2014/main" id="{A43C88AF-78D5-403B-A0D8-09A70237B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25400" cap="sq">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10;&#10;Description automatically generated">
            <a:extLst>
              <a:ext uri="{FF2B5EF4-FFF2-40B4-BE49-F238E27FC236}">
                <a16:creationId xmlns:a16="http://schemas.microsoft.com/office/drawing/2014/main" id="{3F921A44-3566-9B4E-AF54-877B0B2D7B04}"/>
              </a:ext>
            </a:extLst>
          </p:cNvPr>
          <p:cNvPicPr>
            <a:picLocks noChangeAspect="1"/>
          </p:cNvPicPr>
          <p:nvPr/>
        </p:nvPicPr>
        <p:blipFill>
          <a:blip r:embed="rId4"/>
          <a:stretch>
            <a:fillRect/>
          </a:stretch>
        </p:blipFill>
        <p:spPr>
          <a:xfrm>
            <a:off x="6423321" y="2652967"/>
            <a:ext cx="5130799" cy="1552065"/>
          </a:xfrm>
          <a:prstGeom prst="rect">
            <a:avLst/>
          </a:prstGeom>
        </p:spPr>
      </p:pic>
    </p:spTree>
    <p:extLst>
      <p:ext uri="{BB962C8B-B14F-4D97-AF65-F5344CB8AC3E}">
        <p14:creationId xmlns:p14="http://schemas.microsoft.com/office/powerpoint/2010/main" val="1835504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4" name="Rectangle 43">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all office building looking up">
            <a:extLst>
              <a:ext uri="{FF2B5EF4-FFF2-40B4-BE49-F238E27FC236}">
                <a16:creationId xmlns:a16="http://schemas.microsoft.com/office/drawing/2014/main" id="{4A5F4DCB-C716-4143-A11B-8DB3C87E8873}"/>
              </a:ext>
            </a:extLst>
          </p:cNvPr>
          <p:cNvPicPr>
            <a:picLocks noChangeAspect="1"/>
          </p:cNvPicPr>
          <p:nvPr/>
        </p:nvPicPr>
        <p:blipFill rotWithShape="1">
          <a:blip r:embed="rId3">
            <a:duotone>
              <a:schemeClr val="accent1">
                <a:shade val="45000"/>
                <a:satMod val="135000"/>
              </a:schemeClr>
              <a:prstClr val="white"/>
            </a:duotone>
          </a:blip>
          <a:srcRect t="16319" r="9092" b="6476"/>
          <a:stretch/>
        </p:blipFill>
        <p:spPr>
          <a:xfrm>
            <a:off x="20" y="-1"/>
            <a:ext cx="12188932" cy="6858000"/>
          </a:xfrm>
          <a:prstGeom prst="rect">
            <a:avLst/>
          </a:prstGeom>
        </p:spPr>
      </p:pic>
      <p:sp>
        <p:nvSpPr>
          <p:cNvPr id="46" name="Rectangle 45">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D01F571-D6C9-D042-A842-EA5244C2093C}"/>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000" dirty="0">
                <a:ln w="15875">
                  <a:solidFill>
                    <a:srgbClr val="FFFFFF"/>
                  </a:solidFill>
                </a:ln>
                <a:solidFill>
                  <a:srgbClr val="FFFFFF"/>
                </a:solidFill>
              </a:rPr>
              <a:t>So. </a:t>
            </a:r>
            <a:br>
              <a:rPr lang="en-US" sz="5000" dirty="0">
                <a:ln w="15875">
                  <a:solidFill>
                    <a:srgbClr val="FFFFFF"/>
                  </a:solidFill>
                </a:ln>
                <a:solidFill>
                  <a:srgbClr val="FFFFFF"/>
                </a:solidFill>
              </a:rPr>
            </a:br>
            <a:r>
              <a:rPr lang="en-US" sz="5000" dirty="0">
                <a:ln w="15875">
                  <a:solidFill>
                    <a:srgbClr val="FFFFFF"/>
                  </a:solidFill>
                </a:ln>
                <a:solidFill>
                  <a:srgbClr val="FFFFFF"/>
                </a:solidFill>
              </a:rPr>
              <a:t>What’s next?</a:t>
            </a:r>
          </a:p>
        </p:txBody>
      </p:sp>
      <p:sp>
        <p:nvSpPr>
          <p:cNvPr id="48" name="Rectangle 47">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10945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7">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6D48EF3-5B8B-0340-B441-A6C3DB488AB6}"/>
              </a:ext>
            </a:extLst>
          </p:cNvPr>
          <p:cNvSpPr>
            <a:spLocks noGrp="1"/>
          </p:cNvSpPr>
          <p:nvPr>
            <p:ph type="title"/>
          </p:nvPr>
        </p:nvSpPr>
        <p:spPr>
          <a:xfrm>
            <a:off x="252919" y="1123837"/>
            <a:ext cx="2947482" cy="4601183"/>
          </a:xfrm>
        </p:spPr>
        <p:txBody>
          <a:bodyPr>
            <a:normAutofit/>
          </a:bodyPr>
          <a:lstStyle/>
          <a:p>
            <a:r>
              <a:rPr lang="en-US">
                <a:solidFill>
                  <a:schemeClr val="bg1"/>
                </a:solidFill>
              </a:rPr>
              <a:t>A Manifesto for the Future</a:t>
            </a:r>
          </a:p>
        </p:txBody>
      </p:sp>
      <p:graphicFrame>
        <p:nvGraphicFramePr>
          <p:cNvPr id="5" name="Content Placeholder 2">
            <a:extLst>
              <a:ext uri="{FF2B5EF4-FFF2-40B4-BE49-F238E27FC236}">
                <a16:creationId xmlns:a16="http://schemas.microsoft.com/office/drawing/2014/main" id="{49186F2E-C107-4F94-BC7E-B57520CFB784}"/>
              </a:ext>
            </a:extLst>
          </p:cNvPr>
          <p:cNvGraphicFramePr>
            <a:graphicFrameLocks noGrp="1"/>
          </p:cNvGraphicFramePr>
          <p:nvPr>
            <p:ph idx="1"/>
            <p:extLst>
              <p:ext uri="{D42A27DB-BD31-4B8C-83A1-F6EECF244321}">
                <p14:modId xmlns:p14="http://schemas.microsoft.com/office/powerpoint/2010/main" val="338136662"/>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4779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One in a crowd">
            <a:extLst>
              <a:ext uri="{FF2B5EF4-FFF2-40B4-BE49-F238E27FC236}">
                <a16:creationId xmlns:a16="http://schemas.microsoft.com/office/drawing/2014/main" id="{4F1A1636-ECD1-46B9-9DDE-2DB3E0A42DD9}"/>
              </a:ext>
            </a:extLst>
          </p:cNvPr>
          <p:cNvPicPr>
            <a:picLocks noChangeAspect="1"/>
          </p:cNvPicPr>
          <p:nvPr/>
        </p:nvPicPr>
        <p:blipFill rotWithShape="1">
          <a:blip r:embed="rId3">
            <a:duotone>
              <a:schemeClr val="accent1">
                <a:shade val="45000"/>
                <a:satMod val="135000"/>
              </a:schemeClr>
              <a:prstClr val="white"/>
            </a:duotone>
          </a:blip>
          <a:srcRect t="9244" r="9092" b="22558"/>
          <a:stretch/>
        </p:blipFill>
        <p:spPr>
          <a:xfrm>
            <a:off x="20" y="-1"/>
            <a:ext cx="12188932" cy="6858000"/>
          </a:xfrm>
          <a:prstGeom prst="rect">
            <a:avLst/>
          </a:prstGeom>
        </p:spPr>
      </p:pic>
      <p:sp>
        <p:nvSpPr>
          <p:cNvPr id="40" name="Rectangle 39">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39C2518E-9220-2A4A-B050-0F97F43BDBCF}"/>
              </a:ext>
            </a:extLst>
          </p:cNvPr>
          <p:cNvSpPr>
            <a:spLocks noGrp="1"/>
          </p:cNvSpPr>
          <p:nvPr>
            <p:ph type="ctrTitle"/>
          </p:nvPr>
        </p:nvSpPr>
        <p:spPr>
          <a:xfrm>
            <a:off x="643467" y="1298448"/>
            <a:ext cx="3685070" cy="3255264"/>
          </a:xfrm>
        </p:spPr>
        <p:txBody>
          <a:bodyPr>
            <a:normAutofit/>
          </a:bodyPr>
          <a:lstStyle/>
          <a:p>
            <a:r>
              <a:rPr lang="en-US" sz="5000" dirty="0">
                <a:ln w="15875">
                  <a:solidFill>
                    <a:srgbClr val="FFFFFF"/>
                  </a:solidFill>
                </a:ln>
              </a:rPr>
              <a:t>To me, this is a manifesto of openness.</a:t>
            </a:r>
            <a:br>
              <a:rPr lang="en-US" sz="5000" dirty="0">
                <a:ln w="15875">
                  <a:solidFill>
                    <a:srgbClr val="FFFFFF"/>
                  </a:solidFill>
                </a:ln>
              </a:rPr>
            </a:br>
            <a:endParaRPr lang="en-US" sz="5000" dirty="0">
              <a:ln w="15875">
                <a:solidFill>
                  <a:srgbClr val="FFFFFF"/>
                </a:solidFill>
              </a:ln>
            </a:endParaRPr>
          </a:p>
        </p:txBody>
      </p:sp>
      <p:sp>
        <p:nvSpPr>
          <p:cNvPr id="42" name="Rectangle 41">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54953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8655FBE4-DB35-3F4A-95F0-B5EF3DAE3D39}"/>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en-US" sz="5400" dirty="0">
                <a:solidFill>
                  <a:srgbClr val="FFFFFF"/>
                </a:solidFill>
              </a:rPr>
              <a:t>Looking forward to your questions, thoughts, and shared experiences.</a:t>
            </a:r>
          </a:p>
        </p:txBody>
      </p:sp>
      <p:sp>
        <p:nvSpPr>
          <p:cNvPr id="20" name="Rectangle 19">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 Placeholder 4">
            <a:extLst>
              <a:ext uri="{FF2B5EF4-FFF2-40B4-BE49-F238E27FC236}">
                <a16:creationId xmlns:a16="http://schemas.microsoft.com/office/drawing/2014/main" id="{5BE94B1D-4CED-5645-8714-BD824D5A1002}"/>
              </a:ext>
            </a:extLst>
          </p:cNvPr>
          <p:cNvSpPr>
            <a:spLocks noGrp="1"/>
          </p:cNvSpPr>
          <p:nvPr>
            <p:ph type="body" idx="1"/>
          </p:nvPr>
        </p:nvSpPr>
        <p:spPr>
          <a:xfrm>
            <a:off x="3722622" y="5006151"/>
            <a:ext cx="7187529" cy="768116"/>
          </a:xfrm>
        </p:spPr>
        <p:txBody>
          <a:bodyPr vert="horz" lIns="91440" tIns="45720" rIns="91440" bIns="45720" rtlCol="0" anchor="t">
            <a:normAutofit/>
          </a:bodyPr>
          <a:lstStyle/>
          <a:p>
            <a:r>
              <a:rPr lang="en-US" dirty="0">
                <a:solidFill>
                  <a:schemeClr val="accent1"/>
                </a:solidFill>
              </a:rPr>
              <a:t>Please reach out to me about anything in this talk: </a:t>
            </a:r>
            <a:r>
              <a:rPr lang="en-US" dirty="0" err="1">
                <a:solidFill>
                  <a:schemeClr val="accent1"/>
                </a:solidFill>
              </a:rPr>
              <a:t>bgray@tru.ca</a:t>
            </a:r>
            <a:r>
              <a:rPr lang="en-US" dirty="0">
                <a:solidFill>
                  <a:schemeClr val="accent1"/>
                </a:solidFill>
              </a:rPr>
              <a:t> or @</a:t>
            </a:r>
            <a:r>
              <a:rPr lang="en-US" dirty="0" err="1">
                <a:solidFill>
                  <a:schemeClr val="accent1"/>
                </a:solidFill>
              </a:rPr>
              <a:t>brennacgray</a:t>
            </a:r>
            <a:r>
              <a:rPr lang="en-US" dirty="0">
                <a:solidFill>
                  <a:schemeClr val="accent1"/>
                </a:solidFill>
              </a:rPr>
              <a:t> on Twitter.</a:t>
            </a:r>
          </a:p>
        </p:txBody>
      </p:sp>
    </p:spTree>
    <p:extLst>
      <p:ext uri="{BB962C8B-B14F-4D97-AF65-F5344CB8AC3E}">
        <p14:creationId xmlns:p14="http://schemas.microsoft.com/office/powerpoint/2010/main" val="471646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96F9E2D-437A-8243-AAFA-834E0B003BB3}"/>
              </a:ext>
            </a:extLst>
          </p:cNvPr>
          <p:cNvSpPr>
            <a:spLocks noGrp="1"/>
          </p:cNvSpPr>
          <p:nvPr>
            <p:ph type="title"/>
          </p:nvPr>
        </p:nvSpPr>
        <p:spPr>
          <a:xfrm>
            <a:off x="494260" y="1683144"/>
            <a:ext cx="2774922" cy="3491712"/>
          </a:xfrm>
        </p:spPr>
        <p:txBody>
          <a:bodyPr>
            <a:normAutofit/>
          </a:bodyPr>
          <a:lstStyle/>
          <a:p>
            <a:r>
              <a:rPr lang="en-US" dirty="0"/>
              <a:t>A Little Bit About Me</a:t>
            </a:r>
          </a:p>
        </p:txBody>
      </p:sp>
      <p:sp>
        <p:nvSpPr>
          <p:cNvPr id="3" name="Content Placeholder 2">
            <a:extLst>
              <a:ext uri="{FF2B5EF4-FFF2-40B4-BE49-F238E27FC236}">
                <a16:creationId xmlns:a16="http://schemas.microsoft.com/office/drawing/2014/main" id="{4F92D4B1-036F-D545-B256-00E8F6FDBCD7}"/>
              </a:ext>
            </a:extLst>
          </p:cNvPr>
          <p:cNvSpPr>
            <a:spLocks noGrp="1"/>
          </p:cNvSpPr>
          <p:nvPr>
            <p:ph idx="1"/>
          </p:nvPr>
        </p:nvSpPr>
        <p:spPr>
          <a:xfrm>
            <a:off x="4361606" y="1683143"/>
            <a:ext cx="6627377" cy="3491713"/>
          </a:xfrm>
        </p:spPr>
        <p:txBody>
          <a:bodyPr>
            <a:normAutofit/>
          </a:bodyPr>
          <a:lstStyle/>
          <a:p>
            <a:r>
              <a:rPr lang="en-US" dirty="0"/>
              <a:t>I spent nine years as a full-time English instructor at a community college before transitioning to faculty support.</a:t>
            </a:r>
          </a:p>
          <a:p>
            <a:r>
              <a:rPr lang="en-US" dirty="0"/>
              <a:t>I work at a regional university in a tenure-track faculty role, supporting a faculty complement of 500 with their digital teaching and learning needs.</a:t>
            </a:r>
          </a:p>
          <a:p>
            <a:r>
              <a:rPr lang="en-US" dirty="0"/>
              <a:t>I had been working as an educational technologist for about seven months when March 2020 hit.</a:t>
            </a:r>
          </a:p>
          <a:p>
            <a:r>
              <a:rPr lang="en-US" dirty="0"/>
              <a:t>I am very tired.</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335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8D915EC-10F4-3D4F-A982-A9865536D864}"/>
              </a:ext>
            </a:extLst>
          </p:cNvPr>
          <p:cNvSpPr>
            <a:spLocks noGrp="1"/>
          </p:cNvSpPr>
          <p:nvPr>
            <p:ph type="title"/>
          </p:nvPr>
        </p:nvSpPr>
        <p:spPr>
          <a:xfrm>
            <a:off x="494260" y="1683144"/>
            <a:ext cx="2774922" cy="3491712"/>
          </a:xfrm>
        </p:spPr>
        <p:txBody>
          <a:bodyPr>
            <a:normAutofit/>
          </a:bodyPr>
          <a:lstStyle/>
          <a:p>
            <a:r>
              <a:rPr lang="en-US"/>
              <a:t>A Little Bit About the Work I Do</a:t>
            </a:r>
            <a:endParaRPr lang="en-US" dirty="0"/>
          </a:p>
        </p:txBody>
      </p:sp>
      <p:sp>
        <p:nvSpPr>
          <p:cNvPr id="3" name="Content Placeholder 2">
            <a:extLst>
              <a:ext uri="{FF2B5EF4-FFF2-40B4-BE49-F238E27FC236}">
                <a16:creationId xmlns:a16="http://schemas.microsoft.com/office/drawing/2014/main" id="{B1D53A95-616D-6C4D-9862-8116A279F235}"/>
              </a:ext>
            </a:extLst>
          </p:cNvPr>
          <p:cNvSpPr>
            <a:spLocks noGrp="1"/>
          </p:cNvSpPr>
          <p:nvPr>
            <p:ph idx="1"/>
          </p:nvPr>
        </p:nvSpPr>
        <p:spPr>
          <a:xfrm>
            <a:off x="4361606" y="1683143"/>
            <a:ext cx="6627377" cy="3491713"/>
          </a:xfrm>
        </p:spPr>
        <p:txBody>
          <a:bodyPr>
            <a:normAutofit/>
          </a:bodyPr>
          <a:lstStyle/>
          <a:p>
            <a:r>
              <a:rPr lang="en-US" dirty="0"/>
              <a:t>I run workshops on issues of digital pedagogy and good practice in teaching and learning online.</a:t>
            </a:r>
          </a:p>
          <a:p>
            <a:r>
              <a:rPr lang="en-US" dirty="0"/>
              <a:t>I help people design assessments for online modalities.</a:t>
            </a:r>
          </a:p>
          <a:p>
            <a:r>
              <a:rPr lang="en-US" dirty="0"/>
              <a:t>I support faculty projects using </a:t>
            </a:r>
            <a:r>
              <a:rPr lang="en-US" dirty="0" err="1"/>
              <a:t>Mattermost</a:t>
            </a:r>
            <a:r>
              <a:rPr lang="en-US" dirty="0"/>
              <a:t>, </a:t>
            </a:r>
            <a:r>
              <a:rPr lang="en-US" dirty="0" err="1"/>
              <a:t>Wordpress</a:t>
            </a:r>
            <a:r>
              <a:rPr lang="en-US" dirty="0"/>
              <a:t>, and other learning technologies.</a:t>
            </a:r>
          </a:p>
          <a:p>
            <a:r>
              <a:rPr lang="en-US" dirty="0"/>
              <a:t>I fix a lot (a lot) of Moodle shells.</a:t>
            </a:r>
          </a:p>
          <a:p>
            <a:r>
              <a:rPr lang="en-US" dirty="0"/>
              <a:t>And sometimes I work on my own projects: scholarly podcasting, open tenure processes, and </a:t>
            </a:r>
            <a:r>
              <a:rPr lang="en-US" dirty="0" err="1"/>
              <a:t>edtech</a:t>
            </a:r>
            <a:r>
              <a:rPr lang="en-US" dirty="0"/>
              <a:t> as care work.</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513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5" name="Rectangle 44">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hite puzzle with one red piece">
            <a:extLst>
              <a:ext uri="{FF2B5EF4-FFF2-40B4-BE49-F238E27FC236}">
                <a16:creationId xmlns:a16="http://schemas.microsoft.com/office/drawing/2014/main" id="{8D26C09F-27CA-4C6E-B7BA-90BF43871289}"/>
              </a:ext>
            </a:extLst>
          </p:cNvPr>
          <p:cNvPicPr>
            <a:picLocks noChangeAspect="1"/>
          </p:cNvPicPr>
          <p:nvPr/>
        </p:nvPicPr>
        <p:blipFill rotWithShape="1">
          <a:blip r:embed="rId3">
            <a:duotone>
              <a:schemeClr val="accent1">
                <a:shade val="45000"/>
                <a:satMod val="135000"/>
              </a:schemeClr>
              <a:prstClr val="white"/>
            </a:duotone>
          </a:blip>
          <a:srcRect r="9114" b="9091"/>
          <a:stretch/>
        </p:blipFill>
        <p:spPr>
          <a:xfrm>
            <a:off x="20" y="-1"/>
            <a:ext cx="12188932" cy="6858000"/>
          </a:xfrm>
          <a:prstGeom prst="rect">
            <a:avLst/>
          </a:prstGeom>
        </p:spPr>
      </p:pic>
      <p:sp>
        <p:nvSpPr>
          <p:cNvPr id="47" name="Rectangle 46">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2C7628A8-2C13-A04B-B92F-CD97CEC4A621}"/>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000">
                <a:solidFill>
                  <a:srgbClr val="FFFFFF"/>
                </a:solidFill>
              </a:rPr>
              <a:t>How are you?</a:t>
            </a:r>
          </a:p>
        </p:txBody>
      </p:sp>
      <p:sp>
        <p:nvSpPr>
          <p:cNvPr id="5" name="Text Placeholder 4">
            <a:extLst>
              <a:ext uri="{FF2B5EF4-FFF2-40B4-BE49-F238E27FC236}">
                <a16:creationId xmlns:a16="http://schemas.microsoft.com/office/drawing/2014/main" id="{1E7A03F3-EDE2-0746-B835-82D4B0B2D185}"/>
              </a:ext>
            </a:extLst>
          </p:cNvPr>
          <p:cNvSpPr>
            <a:spLocks noGrp="1"/>
          </p:cNvSpPr>
          <p:nvPr>
            <p:ph type="body" idx="1"/>
          </p:nvPr>
        </p:nvSpPr>
        <p:spPr>
          <a:xfrm>
            <a:off x="643467" y="4670246"/>
            <a:ext cx="3685069" cy="914400"/>
          </a:xfrm>
        </p:spPr>
        <p:txBody>
          <a:bodyPr vert="horz" lIns="91440" tIns="45720" rIns="91440" bIns="45720" rtlCol="0" anchor="t">
            <a:normAutofit/>
          </a:bodyPr>
          <a:lstStyle/>
          <a:p>
            <a:r>
              <a:rPr lang="en-US" sz="1500">
                <a:solidFill>
                  <a:schemeClr val="accent1">
                    <a:lumMod val="20000"/>
                    <a:lumOff val="80000"/>
                  </a:schemeClr>
                </a:solidFill>
              </a:rPr>
              <a:t>No, really. How are you?</a:t>
            </a:r>
          </a:p>
          <a:p>
            <a:r>
              <a:rPr lang="en-US" sz="1500">
                <a:solidFill>
                  <a:schemeClr val="accent1">
                    <a:lumMod val="20000"/>
                    <a:lumOff val="80000"/>
                  </a:schemeClr>
                </a:solidFill>
              </a:rPr>
              <a:t>Please share in the chat if you feel comfortable to do so.</a:t>
            </a:r>
          </a:p>
        </p:txBody>
      </p:sp>
      <p:sp>
        <p:nvSpPr>
          <p:cNvPr id="49" name="Rectangle 48">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1771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4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Rectangle 5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62" name="Rectangle 53">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Exclamation mark on a yellow background">
            <a:extLst>
              <a:ext uri="{FF2B5EF4-FFF2-40B4-BE49-F238E27FC236}">
                <a16:creationId xmlns:a16="http://schemas.microsoft.com/office/drawing/2014/main" id="{BAA35068-3B68-4D12-9174-F912EED942E8}"/>
              </a:ext>
            </a:extLst>
          </p:cNvPr>
          <p:cNvPicPr>
            <a:picLocks noChangeAspect="1"/>
          </p:cNvPicPr>
          <p:nvPr/>
        </p:nvPicPr>
        <p:blipFill rotWithShape="1">
          <a:blip r:embed="rId3">
            <a:duotone>
              <a:schemeClr val="accent1">
                <a:shade val="45000"/>
                <a:satMod val="135000"/>
              </a:schemeClr>
              <a:prstClr val="white"/>
            </a:duotone>
          </a:blip>
          <a:srcRect t="31801" r="9092" b="1"/>
          <a:stretch/>
        </p:blipFill>
        <p:spPr>
          <a:xfrm>
            <a:off x="20" y="-1"/>
            <a:ext cx="12188932" cy="6858000"/>
          </a:xfrm>
          <a:prstGeom prst="rect">
            <a:avLst/>
          </a:prstGeom>
        </p:spPr>
      </p:pic>
      <p:sp>
        <p:nvSpPr>
          <p:cNvPr id="63" name="Rectangle 55">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DE68E8F7-5AD7-194C-A38D-1ED4DDCD8C78}"/>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000">
                <a:solidFill>
                  <a:srgbClr val="FFFFFF"/>
                </a:solidFill>
              </a:rPr>
              <a:t>Today’s Talk…</a:t>
            </a:r>
          </a:p>
        </p:txBody>
      </p:sp>
      <p:sp>
        <p:nvSpPr>
          <p:cNvPr id="5" name="Text Placeholder 4">
            <a:extLst>
              <a:ext uri="{FF2B5EF4-FFF2-40B4-BE49-F238E27FC236}">
                <a16:creationId xmlns:a16="http://schemas.microsoft.com/office/drawing/2014/main" id="{C568851F-9B19-4442-AC80-C957826EC070}"/>
              </a:ext>
            </a:extLst>
          </p:cNvPr>
          <p:cNvSpPr>
            <a:spLocks noGrp="1"/>
          </p:cNvSpPr>
          <p:nvPr>
            <p:ph type="body" idx="1"/>
          </p:nvPr>
        </p:nvSpPr>
        <p:spPr>
          <a:xfrm>
            <a:off x="643467" y="4670246"/>
            <a:ext cx="3685069" cy="914400"/>
          </a:xfrm>
        </p:spPr>
        <p:txBody>
          <a:bodyPr vert="horz" lIns="91440" tIns="45720" rIns="91440" bIns="45720" rtlCol="0" anchor="t">
            <a:normAutofit/>
          </a:bodyPr>
          <a:lstStyle/>
          <a:p>
            <a:r>
              <a:rPr lang="en-US" sz="1500" dirty="0">
                <a:solidFill>
                  <a:schemeClr val="accent1">
                    <a:lumMod val="20000"/>
                    <a:lumOff val="80000"/>
                  </a:schemeClr>
                </a:solidFill>
              </a:rPr>
              <a:t>I’m going to talk about two key discourses that emerged over the course of the pandemic: care and surveillance.</a:t>
            </a:r>
          </a:p>
        </p:txBody>
      </p:sp>
      <p:sp>
        <p:nvSpPr>
          <p:cNvPr id="64" name="Rectangle 57">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94701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3" name="Rectangle 52">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ouse of paper with a heart against sunlight">
            <a:extLst>
              <a:ext uri="{FF2B5EF4-FFF2-40B4-BE49-F238E27FC236}">
                <a16:creationId xmlns:a16="http://schemas.microsoft.com/office/drawing/2014/main" id="{CFC90578-4A61-4AF2-A7D0-5DF6C9E3FB86}"/>
              </a:ext>
            </a:extLst>
          </p:cNvPr>
          <p:cNvPicPr>
            <a:picLocks noChangeAspect="1"/>
          </p:cNvPicPr>
          <p:nvPr/>
        </p:nvPicPr>
        <p:blipFill rotWithShape="1">
          <a:blip r:embed="rId3">
            <a:alphaModFix amt="35000"/>
          </a:blip>
          <a:srcRect t="13488" b="2242"/>
          <a:stretch/>
        </p:blipFill>
        <p:spPr>
          <a:xfrm>
            <a:off x="20" y="10"/>
            <a:ext cx="12191980" cy="6857990"/>
          </a:xfrm>
          <a:prstGeom prst="rect">
            <a:avLst/>
          </a:prstGeom>
        </p:spPr>
      </p:pic>
      <p:sp>
        <p:nvSpPr>
          <p:cNvPr id="2" name="Title 1">
            <a:extLst>
              <a:ext uri="{FF2B5EF4-FFF2-40B4-BE49-F238E27FC236}">
                <a16:creationId xmlns:a16="http://schemas.microsoft.com/office/drawing/2014/main" id="{DDBA41AB-C41B-6145-8AD1-5122E96919B4}"/>
              </a:ext>
            </a:extLst>
          </p:cNvPr>
          <p:cNvSpPr>
            <a:spLocks noGrp="1"/>
          </p:cNvSpPr>
          <p:nvPr>
            <p:ph type="title"/>
          </p:nvPr>
        </p:nvSpPr>
        <p:spPr>
          <a:xfrm>
            <a:off x="1069847" y="758952"/>
            <a:ext cx="9055227" cy="3794760"/>
          </a:xfrm>
        </p:spPr>
        <p:txBody>
          <a:bodyPr vert="horz" lIns="91440" tIns="45720" rIns="91440" bIns="45720" rtlCol="0" anchor="b">
            <a:normAutofit/>
          </a:bodyPr>
          <a:lstStyle/>
          <a:p>
            <a:r>
              <a:rPr lang="en-US" sz="9600" dirty="0"/>
              <a:t>Care</a:t>
            </a:r>
            <a:br>
              <a:rPr lang="en-US" sz="9600" dirty="0"/>
            </a:br>
            <a:r>
              <a:rPr lang="en-US" sz="9600" dirty="0"/>
              <a:t>…and co-option.</a:t>
            </a:r>
          </a:p>
        </p:txBody>
      </p:sp>
      <p:sp>
        <p:nvSpPr>
          <p:cNvPr id="55" name="Rectangle 54">
            <a:extLst>
              <a:ext uri="{FF2B5EF4-FFF2-40B4-BE49-F238E27FC236}">
                <a16:creationId xmlns:a16="http://schemas.microsoft.com/office/drawing/2014/main" id="{D4ABACDC-BD54-40F3-9047-8298C77C2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Rectangle 56">
            <a:extLst>
              <a:ext uri="{FF2B5EF4-FFF2-40B4-BE49-F238E27FC236}">
                <a16:creationId xmlns:a16="http://schemas.microsoft.com/office/drawing/2014/main" id="{B76CB7CA-05C2-4EE8-A97F-B5F3A4F89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144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597927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7" name="Rectangle 26">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35A9FCEB-160B-B943-825F-B99BF3A8C3C4}"/>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en-US" sz="5800" spc="-100"/>
              <a:t>Care was the best discourse to emerge from the pandemic…</a:t>
            </a:r>
          </a:p>
        </p:txBody>
      </p:sp>
      <p:sp>
        <p:nvSpPr>
          <p:cNvPr id="33" name="Rectangle 32">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1194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073A1A7-F952-0041-9026-4F69D629AEE3}"/>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en-US" sz="4900" spc="-100"/>
              <a:t>… but do you need another mindfulness webinar, or does your unit need adequate staffing?</a:t>
            </a:r>
          </a:p>
        </p:txBody>
      </p:sp>
      <p:sp>
        <p:nvSpPr>
          <p:cNvPr id="17" name="Rectangle 16">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387298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{62C648DA-7D65-094D-8C7E-791BC683B06E}tf10001124</Template>
  <TotalTime>2341</TotalTime>
  <Words>1344</Words>
  <Application>Microsoft Macintosh PowerPoint</Application>
  <PresentationFormat>Widescreen</PresentationFormat>
  <Paragraphs>113</Paragraphs>
  <Slides>29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Corbel</vt:lpstr>
      <vt:lpstr>Wingdings 2</vt:lpstr>
      <vt:lpstr>Frame</vt:lpstr>
      <vt:lpstr>A Manifesto for the Future:  My Hopes for the Post-Pandemic University</vt:lpstr>
      <vt:lpstr>My Territorial Journey</vt:lpstr>
      <vt:lpstr>A Little Bit About Me</vt:lpstr>
      <vt:lpstr>A Little Bit About the Work I Do</vt:lpstr>
      <vt:lpstr>How are you?</vt:lpstr>
      <vt:lpstr>Today’s Talk…</vt:lpstr>
      <vt:lpstr>Care …and co-option.</vt:lpstr>
      <vt:lpstr>Care was the best discourse to emerge from the pandemic…</vt:lpstr>
      <vt:lpstr>… but do you need another mindfulness webinar, or does your unit need adequate staffing?</vt:lpstr>
      <vt:lpstr>Resisting neoliberal manifestations of care.</vt:lpstr>
      <vt:lpstr>Gender &amp; Society, “Who Does the ‘Housework of the University’ During a Pandemic? The Impact of Covid-19 on Precarious Women Working in  Universities”  </vt:lpstr>
      <vt:lpstr>The Tricky Truth About Care</vt:lpstr>
      <vt:lpstr>A note on grace.</vt:lpstr>
      <vt:lpstr>Surveillance … not just e-proctoring.</vt:lpstr>
      <vt:lpstr>Why is surveillance tech so at home in our classrooms?</vt:lpstr>
      <vt:lpstr>What do we believe we are entitled to?</vt:lpstr>
      <vt:lpstr>This data is already being collected, so…</vt:lpstr>
      <vt:lpstr>How much harm is too much? How much harm is just enough?</vt:lpstr>
      <vt:lpstr>I hope the way forward embraces care and rejects surveillance.</vt:lpstr>
      <vt:lpstr>What do you hope for?</vt:lpstr>
      <vt:lpstr>PowerPoint Presentation</vt:lpstr>
      <vt:lpstr>PowerPoint Presentation</vt:lpstr>
      <vt:lpstr>PowerPoint Presentation</vt:lpstr>
      <vt:lpstr>PowerPoint Presentation</vt:lpstr>
      <vt:lpstr>PowerPoint Presentation</vt:lpstr>
      <vt:lpstr>So.  What’s next?</vt:lpstr>
      <vt:lpstr>A Manifesto for the Future</vt:lpstr>
      <vt:lpstr>To me, this is a manifesto of openness. </vt:lpstr>
      <vt:lpstr>Looking forward to your questions, thoughts, and shared experiences.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 Clarke Gray</dc:creator>
  <cp:lastModifiedBy>Brenna Clarke Gray</cp:lastModifiedBy>
  <cp:revision>2</cp:revision>
  <dcterms:created xsi:type="dcterms:W3CDTF">2021-04-13T00:44:06Z</dcterms:created>
  <dcterms:modified xsi:type="dcterms:W3CDTF">2021-04-24T04:53:02Z</dcterms:modified>
</cp:coreProperties>
</file>